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70" r:id="rId2"/>
    <p:sldId id="371" r:id="rId3"/>
    <p:sldId id="408" r:id="rId4"/>
    <p:sldId id="405" r:id="rId5"/>
    <p:sldId id="409" r:id="rId6"/>
    <p:sldId id="406" r:id="rId7"/>
    <p:sldId id="352" r:id="rId8"/>
    <p:sldId id="411" r:id="rId9"/>
    <p:sldId id="396" r:id="rId10"/>
    <p:sldId id="401" r:id="rId11"/>
    <p:sldId id="402" r:id="rId12"/>
    <p:sldId id="403" r:id="rId13"/>
    <p:sldId id="412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2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86" autoAdjust="0"/>
    <p:restoredTop sz="79827"/>
  </p:normalViewPr>
  <p:slideViewPr>
    <p:cSldViewPr snapToGrid="0">
      <p:cViewPr varScale="1">
        <p:scale>
          <a:sx n="90" d="100"/>
          <a:sy n="90" d="100"/>
        </p:scale>
        <p:origin x="24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6C10B9-8EE3-444B-B2AB-95EA0D84E8E8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5F4252-6FC8-4493-A3EE-AD2B29A018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663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 가지고 있는 데이터는 </a:t>
            </a:r>
            <a:r>
              <a:rPr lang="en-US" altLang="ko-KR" dirty="0"/>
              <a:t>stage</a:t>
            </a:r>
            <a:r>
              <a:rPr lang="ko-KR" altLang="en-US" dirty="0"/>
              <a:t>구분이 없다</a:t>
            </a:r>
            <a:r>
              <a:rPr lang="en-US" altLang="ko-KR" dirty="0"/>
              <a:t>.</a:t>
            </a:r>
          </a:p>
          <a:p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total of 54 proteins, or 68 peptides, were validated in a large clinical sample [n=1008; 349 normal, 109 pancreatic benign diseases, 149 other cancer (thyroid, breast, and colorectal cancer), and 401 pancreatic cancer] by MRM analysis and ELISA [n=1002; 348 normal, 109 pancreatic benign diseases, 149 other cancer (thyroid, breast, and colorectal cancer), and 396 pancreatic cancer]. The </a:t>
            </a:r>
            <a:r>
              <a:rPr lang="en" altLang="ko-Kore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multimarker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panel was ultimately constructed by statistical analysis and supporting vector machine (SVM) method. 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결국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Elisa data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진행한듯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endParaRPr lang="en" alt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83309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 가지고 있는 데이터는 </a:t>
            </a:r>
            <a:r>
              <a:rPr lang="en-US" altLang="ko-KR" dirty="0"/>
              <a:t>stage</a:t>
            </a:r>
            <a:r>
              <a:rPr lang="ko-KR" altLang="en-US" dirty="0"/>
              <a:t>구분이 없다</a:t>
            </a:r>
            <a:r>
              <a:rPr lang="en-US" altLang="ko-KR" dirty="0"/>
              <a:t>.</a:t>
            </a:r>
          </a:p>
          <a:p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total of 54 proteins, or 68 peptides, were validated in a large clinical sample [n=1008; 349 normal, 109 pancreatic benign diseases, 149 other cancer (thyroid, breast, and colorectal cancer), and 401 pancreatic cancer] by MRM analysis and ELISA [n=1002; 348 normal, 109 pancreatic benign diseases, 149 other cancer (thyroid, breast, and colorectal cancer), and 396 pancreatic cancer]. The </a:t>
            </a:r>
            <a:r>
              <a:rPr lang="en" altLang="ko-Kore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multimarker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panel was ultimately constructed by statistical analysis and supporting vector machine (SVM) method. 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결국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Elisa data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진행한듯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endParaRPr lang="en" alt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276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 가지고 있는 데이터는 </a:t>
            </a:r>
            <a:r>
              <a:rPr lang="en-US" altLang="ko-KR" dirty="0"/>
              <a:t>stage</a:t>
            </a:r>
            <a:r>
              <a:rPr lang="ko-KR" altLang="en-US" dirty="0"/>
              <a:t>구분이 없다</a:t>
            </a:r>
            <a:r>
              <a:rPr lang="en-US" altLang="ko-KR" dirty="0"/>
              <a:t>.</a:t>
            </a:r>
          </a:p>
          <a:p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total of 54 proteins, or 68 peptides, were validated in a large clinical sample [n=1008; 349 normal, 109 pancreatic benign diseases, 149 other cancer (thyroid, breast, and colorectal cancer), and 401 pancreatic cancer] by MRM analysis and ELISA [n=1002; 348 normal, 109 pancreatic benign diseases, 149 other cancer (thyroid, breast, and colorectal cancer), and 396 pancreatic cancer]. The </a:t>
            </a:r>
            <a:r>
              <a:rPr lang="en" altLang="ko-Kore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multimarker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panel was ultimately constructed by statistical analysis and supporting vector machine (SVM) method. 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결국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Elisa data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진행한듯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endParaRPr lang="en" altLang="ko-Kore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756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779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485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929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심리학에서 나온 자극</a:t>
            </a:r>
            <a:r>
              <a:rPr lang="en-US" altLang="ko-KR" dirty="0"/>
              <a:t>-</a:t>
            </a:r>
            <a:r>
              <a:rPr lang="ko-KR" altLang="en-US" baseline="0" dirty="0"/>
              <a:t>반응의 이론을 토대로</a:t>
            </a:r>
            <a:r>
              <a:rPr lang="en-US" altLang="ko-KR" baseline="0" dirty="0"/>
              <a:t>,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1E0FB0-3C61-402D-BAEE-59161479CB3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621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065B4-F6CB-4379-9B4B-4BC7BA3613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BAAB90-087A-4ABF-AB0B-6C09018D4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2BD70D-E290-4D6A-B46C-0A12E0A60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00DAB4-7AED-4614-9D88-1DC9E0186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831368-F231-4CE5-94B0-AAD36E6AB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88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1B09DC-3C72-4ADC-BEA2-2D114AD48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26ABD7-EE19-4A22-9DA1-3B41E15E22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53B140-285D-4F87-AD41-C36D7B3DF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6BE12C-EA9D-4A52-A29D-787ACB48E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0F86D0-83D2-472D-9E9B-23973994C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930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BAD9FB9-E664-4F2F-9D7D-D17394BB7A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C8D9DE-8563-4033-84CD-D4696229C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5E3017-2EB8-41E9-A4DF-1FD0AD909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07460D-A127-4A85-9A1B-9BE5CCB34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71A24F-FDEF-439F-913D-F41254602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681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D7203F-A7B5-47B6-B7E0-8971A3CAD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FD344B-FC9A-4ED2-88A7-8B3A16380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42E8E-F7B5-4081-88C7-3AA3E936B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A754E9-901B-4348-924A-493A2B35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8F6C17-91C0-45A0-88DB-81B070171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9523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B637B6-F732-4C0E-961A-6F253925E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450A6B-C9AB-4B60-A6C9-24FE101BB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3CD066-FC6A-4475-B64E-969501E71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EB234F-5E73-4782-B32F-178A799A9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72B7DC-C982-447D-974D-96F08B3FA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837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41095E-0E0D-449B-A916-C78DF82B2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23BFE1-BB25-4223-998B-51D3CB33C7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072903-A11A-4994-8D17-D5344D70C5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792E74-209C-4FAB-89EA-A8DD4031F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07A5F8-F92B-4D9F-9A12-7309EF5FD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3133DB-75A3-4E49-A409-92B9AB0D4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109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E57C4C-5E39-41D0-A25F-C065DAFCB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325651-2FAE-4783-8638-510648FEF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8792E3-D6D5-48DD-B039-7E12F63F4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AE55CB3-9531-48DA-8A89-EB2BEC0DCD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ABED485-B07E-48B6-BCCA-88F079C59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6511195-52BB-4E64-8D3B-3DF0807D1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ED2565F-6208-4FDA-B749-D79BD60FD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94927AF-E4C4-443B-A855-794347DDD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085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140607-7DDB-4132-BA3D-8BDF3D304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F4E877-4913-425C-A154-C65E97679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1F70B53-4DFF-45CE-B7FF-9AAC298F7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562375-8B78-46CD-9F03-8BA6022D5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102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7925F0F-B391-45EB-AA26-07C968D2B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786449B-CAFC-412D-8F8A-3B7C7D226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5AB2A9-95C6-4DB2-9E69-D4B380D81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906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874A8-735D-4108-AD77-7ECEA2AC2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7EAAC3-3BBD-4762-9AB0-1E18E41AF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41F2FE-773A-4DAE-AD34-79D6C8D683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6C4F0F-1E64-4F0E-88E9-FE7D2EE8B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8A1126-B9C7-48E0-9F7D-795A65DEC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FFD567-15E2-4DE0-B847-FD6C0FD37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712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CD7D18-26F6-44B3-A451-F008A5C46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0FC458-4A8A-4F1F-9403-E5A30EBF28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A451987-3593-494F-A507-2DE08AA537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4BD83CD-AA4A-400C-B2D8-A70ADE455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BE5BE3-FF00-436C-A1E5-662F837D7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DB01BD-D32F-42BA-BB95-E0F96651A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853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D409EA-C455-4FC5-9DD3-EA704E75C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8E4ABF-89E9-4974-8788-2731EA49A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FBCF0F-4DB4-41F5-BF6B-D54FDD91FA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43B47-BFBB-4B65-9349-DAC397F5F225}" type="datetimeFigureOut">
              <a:rPr lang="ko-KR" altLang="en-US" smtClean="0"/>
              <a:t>2021. 9. 5.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F3D937-094B-4378-BE64-99E3EEF56E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C133B2-6B62-4D27-86C8-5E26935B9C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9CC7D-3611-4937-A45C-C91031122D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834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941991" y="3028426"/>
            <a:ext cx="6240693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667" b="1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MRM</a:t>
            </a:r>
            <a:r>
              <a:rPr lang="ko-KR" altLang="en-US" sz="2667" b="1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2667" b="1" dirty="0">
                <a:ln>
                  <a:solidFill>
                    <a:schemeClr val="tx1">
                      <a:lumMod val="85000"/>
                      <a:lumOff val="15000"/>
                      <a:alpha val="56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Deep Learning Analysis</a:t>
            </a:r>
            <a:endParaRPr lang="ko-KR" altLang="en-US" sz="2667" b="1" dirty="0">
              <a:ln>
                <a:solidFill>
                  <a:schemeClr val="tx1">
                    <a:lumMod val="85000"/>
                    <a:lumOff val="15000"/>
                    <a:alpha val="56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607097" y="2488775"/>
            <a:ext cx="3985180" cy="5334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600623" y="2488775"/>
            <a:ext cx="2323611" cy="53348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2" name="직각 삼각형 11"/>
          <p:cNvSpPr/>
          <p:nvPr/>
        </p:nvSpPr>
        <p:spPr>
          <a:xfrm>
            <a:off x="5299978" y="2488775"/>
            <a:ext cx="577007" cy="53348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3" name="직각 삼각형 12"/>
          <p:cNvSpPr/>
          <p:nvPr/>
        </p:nvSpPr>
        <p:spPr>
          <a:xfrm rot="16200000" flipH="1">
            <a:off x="5372065" y="2451352"/>
            <a:ext cx="532481" cy="609325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503712" y="3525011"/>
            <a:ext cx="5088565" cy="6095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11824" y="3676770"/>
            <a:ext cx="3168352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333" spc="4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최정인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77626" y="2545233"/>
            <a:ext cx="2833380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133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BIBS</a:t>
            </a:r>
            <a:endParaRPr lang="ko-KR" altLang="en-US" sz="2133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929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31501" y="80464"/>
            <a:ext cx="11905323" cy="960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직사각형 2"/>
          <p:cNvSpPr/>
          <p:nvPr/>
        </p:nvSpPr>
        <p:spPr>
          <a:xfrm>
            <a:off x="131501" y="225136"/>
            <a:ext cx="2496276" cy="4313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4" name="직각 삼각형 3"/>
          <p:cNvSpPr/>
          <p:nvPr/>
        </p:nvSpPr>
        <p:spPr>
          <a:xfrm>
            <a:off x="2627776" y="225133"/>
            <a:ext cx="431395" cy="431395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grpSp>
        <p:nvGrpSpPr>
          <p:cNvPr id="5" name="그룹 4"/>
          <p:cNvGrpSpPr/>
          <p:nvPr/>
        </p:nvGrpSpPr>
        <p:grpSpPr>
          <a:xfrm>
            <a:off x="2688275" y="225128"/>
            <a:ext cx="9348549" cy="431397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213903" y="264017"/>
            <a:ext cx="67143" cy="3404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FF292E-B0D7-4206-87A8-A46CF5B3478A}"/>
              </a:ext>
            </a:extLst>
          </p:cNvPr>
          <p:cNvSpPr txBox="1"/>
          <p:nvPr/>
        </p:nvSpPr>
        <p:spPr>
          <a:xfrm>
            <a:off x="270437" y="265734"/>
            <a:ext cx="1824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MRM DL </a:t>
            </a:r>
            <a:r>
              <a:rPr lang="ko-KR" altLang="en-US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분석</a:t>
            </a:r>
            <a:endParaRPr lang="en-US" altLang="ko-KR" sz="16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D026C0-3A65-469D-9283-A91EBD95FF8A}"/>
              </a:ext>
            </a:extLst>
          </p:cNvPr>
          <p:cNvSpPr txBox="1"/>
          <p:nvPr/>
        </p:nvSpPr>
        <p:spPr>
          <a:xfrm>
            <a:off x="1065423" y="963533"/>
            <a:ext cx="59706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Feature Selection Using DNN</a:t>
            </a:r>
          </a:p>
          <a:p>
            <a:endParaRPr lang="en-US" altLang="ko-KR" sz="2000" b="1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2롯데마트드림Medium"/>
              <a:ea typeface="-윤고딕340" panose="02030504000101010101" pitchFamily="18" charset="-127"/>
            </a:endParaRPr>
          </a:p>
        </p:txBody>
      </p:sp>
      <p:sp>
        <p:nvSpPr>
          <p:cNvPr id="18" name="순서도: 다중 문서 17">
            <a:extLst>
              <a:ext uri="{FF2B5EF4-FFF2-40B4-BE49-F238E27FC236}">
                <a16:creationId xmlns:a16="http://schemas.microsoft.com/office/drawing/2014/main" id="{227A7AF3-5DBA-47E6-84CC-100C43F562DD}"/>
              </a:ext>
            </a:extLst>
          </p:cNvPr>
          <p:cNvSpPr/>
          <p:nvPr/>
        </p:nvSpPr>
        <p:spPr>
          <a:xfrm>
            <a:off x="500514" y="1949011"/>
            <a:ext cx="2406315" cy="2261936"/>
          </a:xfrm>
          <a:prstGeom prst="flowChartMultidocumen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89818DB-10AD-424F-859B-1110971DD9A2}"/>
              </a:ext>
            </a:extLst>
          </p:cNvPr>
          <p:cNvSpPr/>
          <p:nvPr/>
        </p:nvSpPr>
        <p:spPr>
          <a:xfrm>
            <a:off x="10372826" y="2475662"/>
            <a:ext cx="1318660" cy="857312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순서도: 다중 문서 21">
            <a:extLst>
              <a:ext uri="{FF2B5EF4-FFF2-40B4-BE49-F238E27FC236}">
                <a16:creationId xmlns:a16="http://schemas.microsoft.com/office/drawing/2014/main" id="{B45BA08F-5CEB-4A23-AF74-491B9A742586}"/>
              </a:ext>
            </a:extLst>
          </p:cNvPr>
          <p:cNvSpPr/>
          <p:nvPr/>
        </p:nvSpPr>
        <p:spPr>
          <a:xfrm>
            <a:off x="3624220" y="1949011"/>
            <a:ext cx="2406315" cy="2261936"/>
          </a:xfrm>
          <a:prstGeom prst="flowChartMultidocumen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순서도: 다중 문서 22">
            <a:extLst>
              <a:ext uri="{FF2B5EF4-FFF2-40B4-BE49-F238E27FC236}">
                <a16:creationId xmlns:a16="http://schemas.microsoft.com/office/drawing/2014/main" id="{2F6D0F36-8973-4426-93B3-187F7DED4485}"/>
              </a:ext>
            </a:extLst>
          </p:cNvPr>
          <p:cNvSpPr/>
          <p:nvPr/>
        </p:nvSpPr>
        <p:spPr>
          <a:xfrm>
            <a:off x="6860239" y="1949011"/>
            <a:ext cx="2406315" cy="2261936"/>
          </a:xfrm>
          <a:prstGeom prst="flowChartMultidocumen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42DA54-60AC-478E-8DE8-0DD90191C8AC}"/>
              </a:ext>
            </a:extLst>
          </p:cNvPr>
          <p:cNvSpPr txBox="1"/>
          <p:nvPr/>
        </p:nvSpPr>
        <p:spPr>
          <a:xfrm>
            <a:off x="10457046" y="2701021"/>
            <a:ext cx="11502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Group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91063C0-BFB8-4F26-B909-75DF6DA954F1}"/>
              </a:ext>
            </a:extLst>
          </p:cNvPr>
          <p:cNvSpPr txBox="1"/>
          <p:nvPr/>
        </p:nvSpPr>
        <p:spPr>
          <a:xfrm>
            <a:off x="944421" y="2756813"/>
            <a:ext cx="11502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Peptide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130D6EA-95E6-4094-B2D4-49163B958AF9}"/>
              </a:ext>
            </a:extLst>
          </p:cNvPr>
          <p:cNvSpPr txBox="1"/>
          <p:nvPr/>
        </p:nvSpPr>
        <p:spPr>
          <a:xfrm>
            <a:off x="4105686" y="2756813"/>
            <a:ext cx="11502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Protein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943697-B19A-4C57-A658-B812BD6493C5}"/>
              </a:ext>
            </a:extLst>
          </p:cNvPr>
          <p:cNvSpPr txBox="1"/>
          <p:nvPr/>
        </p:nvSpPr>
        <p:spPr>
          <a:xfrm>
            <a:off x="7280418" y="2747188"/>
            <a:ext cx="11502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Hidden Layer</a:t>
            </a:r>
            <a:endParaRPr lang="ko-KR" altLang="en-US" dirty="0"/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C3633E7F-0110-4A52-89D8-408B13B6EC56}"/>
              </a:ext>
            </a:extLst>
          </p:cNvPr>
          <p:cNvCxnSpPr/>
          <p:nvPr/>
        </p:nvCxnSpPr>
        <p:spPr>
          <a:xfrm>
            <a:off x="2181719" y="4547832"/>
            <a:ext cx="21421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01B33596-EA79-4286-906D-0538A8977CE1}"/>
              </a:ext>
            </a:extLst>
          </p:cNvPr>
          <p:cNvCxnSpPr/>
          <p:nvPr/>
        </p:nvCxnSpPr>
        <p:spPr>
          <a:xfrm>
            <a:off x="5524382" y="4547832"/>
            <a:ext cx="21421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8AC2390-804B-44C7-B8C8-281DDE19C085}"/>
              </a:ext>
            </a:extLst>
          </p:cNvPr>
          <p:cNvCxnSpPr/>
          <p:nvPr/>
        </p:nvCxnSpPr>
        <p:spPr>
          <a:xfrm>
            <a:off x="9077940" y="4547832"/>
            <a:ext cx="21421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9A112121-3477-447A-9CFD-4C1D09EBFA1D}"/>
              </a:ext>
            </a:extLst>
          </p:cNvPr>
          <p:cNvSpPr txBox="1"/>
          <p:nvPr/>
        </p:nvSpPr>
        <p:spPr>
          <a:xfrm>
            <a:off x="2688275" y="4719464"/>
            <a:ext cx="11502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dirty="0" err="1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nn.Linear</a:t>
            </a:r>
            <a:endParaRPr lang="en-US" altLang="ko-KR" sz="1800" b="1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2롯데마트드림Medium"/>
              <a:ea typeface="-윤고딕340" panose="02030504000101010101" pitchFamily="18" charset="-127"/>
            </a:endParaRPr>
          </a:p>
          <a:p>
            <a:pPr algn="ctr"/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+ </a:t>
            </a:r>
            <a:r>
              <a:rPr lang="en-US" altLang="ko-KR" b="1" dirty="0" err="1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ReLu</a:t>
            </a:r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D3BB8F6-8C75-4709-A487-81A1B0E544F5}"/>
              </a:ext>
            </a:extLst>
          </p:cNvPr>
          <p:cNvSpPr txBox="1"/>
          <p:nvPr/>
        </p:nvSpPr>
        <p:spPr>
          <a:xfrm>
            <a:off x="5772360" y="4685958"/>
            <a:ext cx="16461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dirty="0" err="1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nn.Linear</a:t>
            </a:r>
            <a:endParaRPr lang="en-US" altLang="ko-KR" sz="1800" b="1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2롯데마트드림Medium"/>
              <a:ea typeface="-윤고딕340" panose="02030504000101010101" pitchFamily="18" charset="-127"/>
            </a:endParaRPr>
          </a:p>
          <a:p>
            <a:pPr algn="ctr"/>
            <a:r>
              <a:rPr lang="en-US" altLang="ko-KR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+ </a:t>
            </a:r>
            <a:r>
              <a:rPr lang="en-US" altLang="ko-KR" b="1" dirty="0" err="1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ReLu</a:t>
            </a:r>
            <a:endParaRPr lang="ko-KR" alt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188424B-6FB4-4EFC-A219-D0589932B130}"/>
              </a:ext>
            </a:extLst>
          </p:cNvPr>
          <p:cNvSpPr txBox="1"/>
          <p:nvPr/>
        </p:nvSpPr>
        <p:spPr>
          <a:xfrm>
            <a:off x="9573896" y="4751610"/>
            <a:ext cx="11502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Sigmoid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C4F8BD2-82AD-47CF-B1C2-2E4E5D5E39AB}"/>
              </a:ext>
            </a:extLst>
          </p:cNvPr>
          <p:cNvSpPr txBox="1"/>
          <p:nvPr/>
        </p:nvSpPr>
        <p:spPr>
          <a:xfrm>
            <a:off x="6446530" y="5664228"/>
            <a:ext cx="48796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latin typeface="12롯데마트드림Medium"/>
              </a:rPr>
              <a:t>각 </a:t>
            </a:r>
            <a:r>
              <a:rPr lang="en-US" altLang="ko-KR" sz="1600" dirty="0">
                <a:latin typeface="12롯데마트드림Medium"/>
              </a:rPr>
              <a:t>Protein</a:t>
            </a:r>
            <a:r>
              <a:rPr lang="ko-KR" altLang="en-US" sz="1600" dirty="0">
                <a:latin typeface="12롯데마트드림Medium"/>
              </a:rPr>
              <a:t>의 </a:t>
            </a:r>
            <a:r>
              <a:rPr lang="en-US" altLang="ko-KR" sz="1600" dirty="0">
                <a:latin typeface="12롯데마트드림Medium"/>
              </a:rPr>
              <a:t>SHAP value</a:t>
            </a:r>
            <a:r>
              <a:rPr lang="ko-KR" altLang="en-US" sz="1600" dirty="0">
                <a:latin typeface="12롯데마트드림Medium"/>
              </a:rPr>
              <a:t>가 클수록 더 중요한 </a:t>
            </a:r>
            <a:r>
              <a:rPr lang="en-US" altLang="ko-KR" sz="1600" dirty="0">
                <a:latin typeface="12롯데마트드림Medium"/>
              </a:rPr>
              <a:t>Protein</a:t>
            </a:r>
          </a:p>
        </p:txBody>
      </p: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99199D81-C41F-4EA9-A5AA-2D502F492B6C}"/>
              </a:ext>
            </a:extLst>
          </p:cNvPr>
          <p:cNvCxnSpPr>
            <a:cxnSpLocks/>
          </p:cNvCxnSpPr>
          <p:nvPr/>
        </p:nvCxnSpPr>
        <p:spPr>
          <a:xfrm>
            <a:off x="7289379" y="4871644"/>
            <a:ext cx="774017" cy="590227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그림 33">
            <a:extLst>
              <a:ext uri="{FF2B5EF4-FFF2-40B4-BE49-F238E27FC236}">
                <a16:creationId xmlns:a16="http://schemas.microsoft.com/office/drawing/2014/main" id="{7518584B-BC8A-4F8A-8259-7EC7D6C8C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15" y="5461871"/>
            <a:ext cx="5709547" cy="705490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332C42C9-44F2-45D7-9F24-1F91F6503073}"/>
              </a:ext>
            </a:extLst>
          </p:cNvPr>
          <p:cNvSpPr txBox="1"/>
          <p:nvPr/>
        </p:nvSpPr>
        <p:spPr>
          <a:xfrm>
            <a:off x="9110449" y="262496"/>
            <a:ext cx="3262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</a:t>
            </a:r>
            <a:r>
              <a:rPr lang="en-US" altLang="ko-KR" sz="14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Marker Selection Using DNN</a:t>
            </a:r>
            <a:endParaRPr lang="ko-KR" altLang="en-US" sz="14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2616651-9B94-4580-AF42-6901ED16170A}"/>
              </a:ext>
            </a:extLst>
          </p:cNvPr>
          <p:cNvSpPr/>
          <p:nvPr/>
        </p:nvSpPr>
        <p:spPr>
          <a:xfrm>
            <a:off x="6341006" y="5503437"/>
            <a:ext cx="4879066" cy="5902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4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669700" y="2364468"/>
            <a:ext cx="410555" cy="2064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6" name="직각 삼각형 5"/>
          <p:cNvSpPr/>
          <p:nvPr/>
        </p:nvSpPr>
        <p:spPr>
          <a:xfrm>
            <a:off x="5079697" y="2364468"/>
            <a:ext cx="206400" cy="2064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7" name="직각 삼각형 6"/>
          <p:cNvSpPr/>
          <p:nvPr/>
        </p:nvSpPr>
        <p:spPr>
          <a:xfrm rot="16200000" flipH="1">
            <a:off x="5126487" y="2364850"/>
            <a:ext cx="206400" cy="2064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8" name="직사각형 7"/>
          <p:cNvSpPr/>
          <p:nvPr/>
        </p:nvSpPr>
        <p:spPr>
          <a:xfrm>
            <a:off x="5327915" y="2364467"/>
            <a:ext cx="2040244" cy="2057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9" name="TextBox 8"/>
          <p:cNvSpPr txBox="1"/>
          <p:nvPr/>
        </p:nvSpPr>
        <p:spPr>
          <a:xfrm>
            <a:off x="4667529" y="2324587"/>
            <a:ext cx="12459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04</a:t>
            </a:r>
            <a:endParaRPr lang="ko-KR" altLang="en-US" sz="12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F54F11-66A0-4001-8E76-82D44A7BB9F0}"/>
              </a:ext>
            </a:extLst>
          </p:cNvPr>
          <p:cNvSpPr txBox="1"/>
          <p:nvPr/>
        </p:nvSpPr>
        <p:spPr>
          <a:xfrm>
            <a:off x="3047198" y="3017480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Results compared to </a:t>
            </a:r>
            <a:r>
              <a:rPr lang="en-US" altLang="ko-KR" sz="3200" b="1" dirty="0" err="1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Oncotarget</a:t>
            </a:r>
            <a:endParaRPr lang="en-US" altLang="ko-KR" sz="3200" b="1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12롯데마트드림Medium"/>
              <a:ea typeface="-윤고딕34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060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31501" y="80464"/>
            <a:ext cx="11905323" cy="960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직사각형 2"/>
          <p:cNvSpPr/>
          <p:nvPr/>
        </p:nvSpPr>
        <p:spPr>
          <a:xfrm>
            <a:off x="131501" y="225136"/>
            <a:ext cx="2496276" cy="4313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4" name="직각 삼각형 3"/>
          <p:cNvSpPr/>
          <p:nvPr/>
        </p:nvSpPr>
        <p:spPr>
          <a:xfrm>
            <a:off x="2627776" y="225133"/>
            <a:ext cx="431395" cy="431395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grpSp>
        <p:nvGrpSpPr>
          <p:cNvPr id="5" name="그룹 4"/>
          <p:cNvGrpSpPr/>
          <p:nvPr/>
        </p:nvGrpSpPr>
        <p:grpSpPr>
          <a:xfrm>
            <a:off x="2688275" y="225128"/>
            <a:ext cx="9348549" cy="431397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70437" y="265734"/>
            <a:ext cx="1824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MRM DL </a:t>
            </a:r>
            <a:r>
              <a:rPr lang="ko-KR" altLang="en-US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분석</a:t>
            </a:r>
            <a:endParaRPr lang="en-US" altLang="ko-KR" sz="16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13903" y="264017"/>
            <a:ext cx="67143" cy="3404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1" name="TextBox 10"/>
          <p:cNvSpPr txBox="1"/>
          <p:nvPr/>
        </p:nvSpPr>
        <p:spPr>
          <a:xfrm>
            <a:off x="8851243" y="264017"/>
            <a:ext cx="3262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03. Results Compared to </a:t>
            </a:r>
            <a:r>
              <a:rPr lang="en-US" altLang="ko-KR" sz="1400" dirty="0" err="1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Oncotarget</a:t>
            </a:r>
            <a:endParaRPr lang="ko-KR" altLang="en-US" sz="14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3" name="제목 1">
            <a:extLst>
              <a:ext uri="{FF2B5EF4-FFF2-40B4-BE49-F238E27FC236}">
                <a16:creationId xmlns:a16="http://schemas.microsoft.com/office/drawing/2014/main" id="{5FBCEC92-CCF4-4240-984B-40A8604F7F6E}"/>
              </a:ext>
            </a:extLst>
          </p:cNvPr>
          <p:cNvSpPr txBox="1">
            <a:spLocks/>
          </p:cNvSpPr>
          <p:nvPr/>
        </p:nvSpPr>
        <p:spPr>
          <a:xfrm>
            <a:off x="-63016" y="2660081"/>
            <a:ext cx="2892949" cy="24623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600" dirty="0">
                <a:latin typeface="12롯데마트드림Medium"/>
              </a:rPr>
              <a:t>Top 15 Gene Selected</a:t>
            </a:r>
          </a:p>
          <a:p>
            <a:pPr algn="ctr"/>
            <a:r>
              <a:rPr lang="en-US" altLang="ko-KR" sz="1800" dirty="0">
                <a:latin typeface="12롯데마트드림Medium"/>
              </a:rPr>
              <a:t>&amp; mean(|SHAP value|)</a:t>
            </a:r>
          </a:p>
          <a:p>
            <a:pPr algn="ctr"/>
            <a:endParaRPr lang="ko-KR" altLang="en-US" sz="4800" dirty="0">
              <a:latin typeface="12롯데마트드림Medium"/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4651734B-CEAA-794A-9434-2DCD598D4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8401573"/>
              </p:ext>
            </p:extLst>
          </p:nvPr>
        </p:nvGraphicFramePr>
        <p:xfrm>
          <a:off x="2685501" y="894452"/>
          <a:ext cx="3066596" cy="5393863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533298">
                  <a:extLst>
                    <a:ext uri="{9D8B030D-6E8A-4147-A177-3AD203B41FA5}">
                      <a16:colId xmlns:a16="http://schemas.microsoft.com/office/drawing/2014/main" val="1900988178"/>
                    </a:ext>
                  </a:extLst>
                </a:gridCol>
                <a:gridCol w="1533298">
                  <a:extLst>
                    <a:ext uri="{9D8B030D-6E8A-4147-A177-3AD203B41FA5}">
                      <a16:colId xmlns:a16="http://schemas.microsoft.com/office/drawing/2014/main" val="8682089"/>
                    </a:ext>
                  </a:extLst>
                </a:gridCol>
              </a:tblGrid>
              <a:tr h="25743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b="1" dirty="0"/>
                        <a:t>Peptide</a:t>
                      </a:r>
                      <a:endParaRPr lang="ko-Kore-KR" altLang="en-US" sz="11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b="1" dirty="0"/>
                        <a:t>Gene</a:t>
                      </a:r>
                      <a:endParaRPr lang="ko-Kore-KR" altLang="en-US" sz="11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7872603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CA19-9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4368368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1" dirty="0">
                          <a:solidFill>
                            <a:srgbClr val="FF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AADDTWEPFASGK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100" b="1" dirty="0">
                          <a:solidFill>
                            <a:srgbClr val="FF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TTR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9030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DYFIATCK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C1R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0954643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>
                          <a:solidFill>
                            <a:schemeClr val="tx1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TLLSNLEEAK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100" b="0" dirty="0">
                        <a:solidFill>
                          <a:schemeClr val="tx1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100" b="0" dirty="0">
                          <a:solidFill>
                            <a:schemeClr val="tx1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CLU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06191752"/>
                  </a:ext>
                </a:extLst>
              </a:tr>
              <a:tr h="321790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chemeClr val="tx1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ASSIIDELFQDR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r>
                        <a:rPr lang="en" sz="105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CLU</a:t>
                      </a:r>
                      <a:endParaRPr lang="en" sz="105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554515434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VLFYVDSEK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C7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7836521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1" dirty="0">
                          <a:solidFill>
                            <a:srgbClr val="FF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DLLLPQPDLR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100" b="1" dirty="0">
                        <a:solidFill>
                          <a:srgbClr val="FF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100" b="1" dirty="0">
                          <a:solidFill>
                            <a:srgbClr val="FF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LRG1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5155166"/>
                  </a:ext>
                </a:extLst>
              </a:tr>
              <a:tr h="332433">
                <a:tc>
                  <a:txBody>
                    <a:bodyPr/>
                    <a:lstStyle/>
                    <a:p>
                      <a:r>
                        <a:rPr lang="en" sz="1100" b="1" dirty="0">
                          <a:solidFill>
                            <a:srgbClr val="FF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VAAGAFQGLR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LRG1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71789164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VFSLQWGEVK</a:t>
                      </a:r>
                      <a:endParaRPr lang="en" sz="1100" b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CFI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7911817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LSNNALSGLPQGVFGK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CPN2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6350339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TWYPEVPK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100" b="0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C4BPA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863563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LSLEIEQLELQR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r>
                        <a:rPr lang="en" sz="105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C4BPA</a:t>
                      </a:r>
                      <a:endParaRPr lang="en" sz="105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016077491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ALLAFQESK</a:t>
                      </a:r>
                      <a:endParaRPr lang="en" sz="1100" b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ITIH2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4919708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NADYSYSVWK</a:t>
                      </a:r>
                      <a:endParaRPr lang="en" sz="1100" b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100" b="0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C5</a:t>
                      </a:r>
                    </a:p>
                    <a:p>
                      <a:pPr algn="ctr"/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012340"/>
                  </a:ext>
                </a:extLst>
              </a:tr>
              <a:tr h="321790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GGSASTWLTAFALR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r>
                        <a:rPr lang="en" sz="105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C5</a:t>
                      </a:r>
                      <a:endParaRPr lang="en" sz="105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561958019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FQASVATPR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MBL2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182635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EFGNTLEDK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100" b="0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APOC1</a:t>
                      </a: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7355072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EWFSETFQK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r>
                        <a:rPr lang="en" sz="105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APOC1</a:t>
                      </a:r>
                      <a:endParaRPr lang="en" sz="105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8553760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EPAVLELEGK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CAP1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4634808"/>
                  </a:ext>
                </a:extLst>
              </a:tr>
              <a:tr h="241343">
                <a:tc>
                  <a:txBody>
                    <a:bodyPr/>
                    <a:lstStyle/>
                    <a:p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CMPTFQFFK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100" b="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TXN</a:t>
                      </a:r>
                      <a:endParaRPr lang="en" sz="1100" b="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546004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07D6FB0C-C070-4496-B085-A96FA7115E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808"/>
          <a:stretch/>
        </p:blipFill>
        <p:spPr>
          <a:xfrm>
            <a:off x="5899292" y="923593"/>
            <a:ext cx="6080851" cy="566510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D80EC51-C5BA-4CC3-A221-BB379E887C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6612" r="420" b="11318"/>
          <a:stretch/>
        </p:blipFill>
        <p:spPr>
          <a:xfrm>
            <a:off x="5766945" y="910442"/>
            <a:ext cx="264695" cy="5023965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585A195-3A97-46C4-B30C-DE12F52284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395" t="39546" r="352" b="52839"/>
          <a:stretch/>
        </p:blipFill>
        <p:spPr>
          <a:xfrm>
            <a:off x="9391970" y="1432917"/>
            <a:ext cx="2188345" cy="30906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A6DA9AA7-1031-46E0-A4E6-58C1958D0B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395" t="39546" r="352" b="52839"/>
          <a:stretch/>
        </p:blipFill>
        <p:spPr>
          <a:xfrm>
            <a:off x="8697626" y="1741984"/>
            <a:ext cx="2188345" cy="30906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BCD208F-B30E-4520-8F69-CBEDDE2934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395" t="39546" r="352" b="52839"/>
          <a:stretch/>
        </p:blipFill>
        <p:spPr>
          <a:xfrm>
            <a:off x="8400847" y="2103843"/>
            <a:ext cx="2188345" cy="30906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049F8A0-BD23-4898-AD92-C02DFE8CC9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395" t="39546" r="352" b="52839"/>
          <a:stretch/>
        </p:blipFill>
        <p:spPr>
          <a:xfrm>
            <a:off x="8385999" y="2385526"/>
            <a:ext cx="2188345" cy="30906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B3F433F7-F1EB-41C6-A573-1905B0BACF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707" t="4507" r="7543" b="92462"/>
          <a:stretch/>
        </p:blipFill>
        <p:spPr>
          <a:xfrm>
            <a:off x="11178847" y="1176505"/>
            <a:ext cx="761910" cy="22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18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31501" y="80464"/>
            <a:ext cx="11905323" cy="960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직사각형 2"/>
          <p:cNvSpPr/>
          <p:nvPr/>
        </p:nvSpPr>
        <p:spPr>
          <a:xfrm>
            <a:off x="131501" y="225136"/>
            <a:ext cx="2496276" cy="4313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4" name="직각 삼각형 3"/>
          <p:cNvSpPr/>
          <p:nvPr/>
        </p:nvSpPr>
        <p:spPr>
          <a:xfrm>
            <a:off x="2627776" y="225133"/>
            <a:ext cx="431395" cy="431395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grpSp>
        <p:nvGrpSpPr>
          <p:cNvPr id="5" name="그룹 4"/>
          <p:cNvGrpSpPr/>
          <p:nvPr/>
        </p:nvGrpSpPr>
        <p:grpSpPr>
          <a:xfrm>
            <a:off x="2688275" y="225128"/>
            <a:ext cx="9348549" cy="431397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70437" y="265734"/>
            <a:ext cx="1824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MRM DL </a:t>
            </a:r>
            <a:r>
              <a:rPr lang="ko-KR" altLang="en-US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분석</a:t>
            </a:r>
            <a:endParaRPr lang="en-US" altLang="ko-KR" sz="16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13903" y="264017"/>
            <a:ext cx="67143" cy="3404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1" name="TextBox 10"/>
          <p:cNvSpPr txBox="1"/>
          <p:nvPr/>
        </p:nvSpPr>
        <p:spPr>
          <a:xfrm>
            <a:off x="8851243" y="264017"/>
            <a:ext cx="3262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03. Results Compared to </a:t>
            </a:r>
            <a:r>
              <a:rPr lang="en-US" altLang="ko-KR" sz="1400" dirty="0" err="1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Oncotarget</a:t>
            </a:r>
            <a:endParaRPr lang="ko-KR" altLang="en-US" sz="14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8B876C9D-8380-CE4D-9D3E-EC878C7B3E35}"/>
              </a:ext>
            </a:extLst>
          </p:cNvPr>
          <p:cNvSpPr txBox="1">
            <a:spLocks/>
          </p:cNvSpPr>
          <p:nvPr/>
        </p:nvSpPr>
        <p:spPr>
          <a:xfrm>
            <a:off x="424260" y="2169390"/>
            <a:ext cx="11669974" cy="4136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600" dirty="0">
                <a:latin typeface="12롯데마트드림Medium"/>
              </a:rPr>
              <a:t>(</a:t>
            </a:r>
            <a:r>
              <a:rPr lang="ko-KR" altLang="en-US" sz="1600" dirty="0">
                <a:latin typeface="12롯데마트드림Medium"/>
              </a:rPr>
              <a:t>결과 표</a:t>
            </a:r>
            <a:r>
              <a:rPr lang="en-US" altLang="ko-KR" sz="1600" dirty="0">
                <a:latin typeface="12롯데마트드림Medium"/>
              </a:rPr>
              <a:t>)</a:t>
            </a:r>
          </a:p>
          <a:p>
            <a:pPr algn="ctr"/>
            <a:endParaRPr lang="en-US" altLang="ko-KR" sz="1600" dirty="0">
              <a:latin typeface="12롯데마트드림Medium"/>
            </a:endParaRPr>
          </a:p>
          <a:p>
            <a:pPr algn="ctr"/>
            <a:endParaRPr lang="en-US" altLang="ko-KR" sz="1600" dirty="0">
              <a:latin typeface="12롯데마트드림Medium"/>
            </a:endParaRPr>
          </a:p>
          <a:p>
            <a:pPr algn="ctr"/>
            <a:endParaRPr lang="en-US" altLang="ko-KR" sz="1600" dirty="0">
              <a:latin typeface="12롯데마트드림Medium"/>
            </a:endParaRPr>
          </a:p>
          <a:p>
            <a:pPr algn="ctr"/>
            <a:endParaRPr lang="en-US" altLang="ko-KR" sz="1600" dirty="0">
              <a:latin typeface="12롯데마트드림Medium"/>
            </a:endParaRPr>
          </a:p>
          <a:p>
            <a:pPr>
              <a:lnSpc>
                <a:spcPct val="170000"/>
              </a:lnSpc>
            </a:pPr>
            <a:r>
              <a:rPr lang="ko-KR" altLang="en-US" sz="1600" dirty="0">
                <a:latin typeface="12롯데마트드림Medium"/>
              </a:rPr>
              <a:t>결과 도출 시</a:t>
            </a:r>
            <a:r>
              <a:rPr lang="en-US" altLang="ko-KR" sz="1600" dirty="0">
                <a:latin typeface="12롯데마트드림Medium"/>
              </a:rPr>
              <a:t>,</a:t>
            </a:r>
          </a:p>
          <a:p>
            <a:pPr marL="342900" indent="-342900">
              <a:lnSpc>
                <a:spcPct val="170000"/>
              </a:lnSpc>
              <a:buAutoNum type="arabicPeriod"/>
            </a:pPr>
            <a:r>
              <a:rPr lang="en-US" altLang="ko-KR" sz="1600" dirty="0">
                <a:latin typeface="12롯데마트드림Medium"/>
              </a:rPr>
              <a:t>Cutoff value</a:t>
            </a:r>
            <a:r>
              <a:rPr lang="ko-KR" altLang="en-US" sz="1600" dirty="0">
                <a:latin typeface="12롯데마트드림Medium"/>
              </a:rPr>
              <a:t>는 </a:t>
            </a:r>
            <a:r>
              <a:rPr lang="en-US" altLang="ko-KR" sz="1600" dirty="0">
                <a:latin typeface="12롯데마트드림Medium"/>
              </a:rPr>
              <a:t>train set</a:t>
            </a:r>
            <a:r>
              <a:rPr lang="ko-KR" altLang="en-US" sz="1600" dirty="0">
                <a:latin typeface="12롯데마트드림Medium"/>
              </a:rPr>
              <a:t>의 </a:t>
            </a:r>
            <a:r>
              <a:rPr lang="en-US" altLang="ko-KR" sz="1600" dirty="0">
                <a:latin typeface="12롯데마트드림Medium"/>
              </a:rPr>
              <a:t>Specificity</a:t>
            </a:r>
            <a:r>
              <a:rPr lang="ko-KR" altLang="en-US" sz="1600" dirty="0">
                <a:latin typeface="12롯데마트드림Medium"/>
              </a:rPr>
              <a:t>가 </a:t>
            </a:r>
            <a:r>
              <a:rPr lang="en-US" altLang="ko-KR" sz="1600" dirty="0">
                <a:latin typeface="12롯데마트드림Medium"/>
              </a:rPr>
              <a:t>0.9</a:t>
            </a:r>
            <a:r>
              <a:rPr lang="ko-KR" altLang="en-US" sz="1600" dirty="0">
                <a:latin typeface="12롯데마트드림Medium"/>
              </a:rPr>
              <a:t>가 되게 하는 값으로 결정</a:t>
            </a:r>
            <a:endParaRPr lang="en-US" altLang="ko-KR" sz="1600" dirty="0">
              <a:latin typeface="12롯데마트드림Medium"/>
            </a:endParaRPr>
          </a:p>
          <a:p>
            <a:pPr marL="342900" indent="-342900">
              <a:lnSpc>
                <a:spcPct val="170000"/>
              </a:lnSpc>
              <a:buAutoNum type="arabicPeriod"/>
            </a:pPr>
            <a:r>
              <a:rPr lang="en-US" altLang="ko-KR" sz="1600" dirty="0">
                <a:latin typeface="12롯데마트드림Medium"/>
              </a:rPr>
              <a:t>15C3</a:t>
            </a:r>
            <a:r>
              <a:rPr lang="ko-KR" altLang="en-US" sz="1600" dirty="0">
                <a:latin typeface="12롯데마트드림Medium"/>
              </a:rPr>
              <a:t>의 경우의 수 중 </a:t>
            </a:r>
            <a:r>
              <a:rPr lang="en-US" altLang="ko-KR" sz="1600" dirty="0">
                <a:latin typeface="12롯데마트드림Medium"/>
              </a:rPr>
              <a:t>train AUC</a:t>
            </a:r>
            <a:r>
              <a:rPr lang="ko-KR" altLang="en-US" sz="1600" dirty="0">
                <a:latin typeface="12롯데마트드림Medium"/>
              </a:rPr>
              <a:t>가 큰 순으로 </a:t>
            </a:r>
            <a:r>
              <a:rPr lang="en-US" altLang="ko-KR" sz="1600" dirty="0">
                <a:latin typeface="12롯데마트드림Medium"/>
              </a:rPr>
              <a:t>Top 10</a:t>
            </a:r>
            <a:r>
              <a:rPr lang="ko-KR" altLang="en-US" sz="1600" dirty="0">
                <a:latin typeface="12롯데마트드림Medium"/>
              </a:rPr>
              <a:t>개의 </a:t>
            </a:r>
            <a:r>
              <a:rPr lang="en-US" altLang="ko-KR" sz="1600" dirty="0" err="1">
                <a:latin typeface="12롯데마트드림Medium"/>
              </a:rPr>
              <a:t>tripple</a:t>
            </a:r>
            <a:r>
              <a:rPr lang="en-US" altLang="ko-KR" sz="1600" dirty="0">
                <a:latin typeface="12롯데마트드림Medium"/>
              </a:rPr>
              <a:t> marker</a:t>
            </a:r>
            <a:r>
              <a:rPr lang="ko-KR" altLang="en-US" sz="1600" dirty="0">
                <a:latin typeface="12롯데마트드림Medium"/>
              </a:rPr>
              <a:t> 조합 선정</a:t>
            </a:r>
            <a:endParaRPr lang="en-US" altLang="ko-KR" sz="1600" dirty="0">
              <a:latin typeface="12롯데마트드림Medium"/>
            </a:endParaRPr>
          </a:p>
          <a:p>
            <a:pPr marL="342900" indent="-342900">
              <a:lnSpc>
                <a:spcPct val="170000"/>
              </a:lnSpc>
              <a:buAutoNum type="arabicPeriod"/>
            </a:pPr>
            <a:r>
              <a:rPr lang="en-US" altLang="ko-KR" sz="1600" dirty="0">
                <a:latin typeface="12롯데마트드림Medium"/>
              </a:rPr>
              <a:t>Test set</a:t>
            </a:r>
            <a:r>
              <a:rPr lang="ko-KR" altLang="en-US" sz="1600" dirty="0">
                <a:latin typeface="12롯데마트드림Medium"/>
              </a:rPr>
              <a:t>에 대해선 </a:t>
            </a:r>
            <a:r>
              <a:rPr lang="en-US" altLang="ko-KR" sz="1600" dirty="0">
                <a:latin typeface="12롯데마트드림Medium"/>
              </a:rPr>
              <a:t>AUC</a:t>
            </a:r>
            <a:r>
              <a:rPr lang="ko-KR" altLang="en-US" sz="1600" dirty="0">
                <a:latin typeface="12롯데마트드림Medium"/>
              </a:rPr>
              <a:t>만 구함</a:t>
            </a:r>
            <a:endParaRPr lang="en-US" altLang="ko-KR" sz="1600" dirty="0">
              <a:latin typeface="12롯데마트드림Medium"/>
            </a:endParaRPr>
          </a:p>
          <a:p>
            <a:pPr marL="342900" indent="-342900">
              <a:lnSpc>
                <a:spcPct val="170000"/>
              </a:lnSpc>
              <a:buAutoNum type="arabicPeriod"/>
            </a:pPr>
            <a:r>
              <a:rPr lang="ko-KR" altLang="en-US" sz="1600" dirty="0">
                <a:latin typeface="12롯데마트드림Medium"/>
              </a:rPr>
              <a:t>모두 위에서 언급한 </a:t>
            </a:r>
            <a:r>
              <a:rPr lang="en-US" altLang="ko-KR" sz="1600" dirty="0">
                <a:latin typeface="12롯데마트드림Medium"/>
              </a:rPr>
              <a:t>peptide – protein - hidden layer</a:t>
            </a:r>
            <a:r>
              <a:rPr lang="ko-KR" altLang="en-US" sz="1600" dirty="0">
                <a:latin typeface="12롯데마트드림Medium"/>
              </a:rPr>
              <a:t> 구조의 신경망을 학습시킨 결과</a:t>
            </a:r>
            <a:endParaRPr lang="en-US" altLang="ko-KR" sz="1600" dirty="0">
              <a:latin typeface="12롯데마트드림Medium"/>
            </a:endParaRPr>
          </a:p>
          <a:p>
            <a:pPr marL="342900" indent="-342900">
              <a:lnSpc>
                <a:spcPct val="170000"/>
              </a:lnSpc>
              <a:buAutoNum type="arabicPeriod"/>
            </a:pPr>
            <a:r>
              <a:rPr lang="en-US" altLang="ko-KR" sz="1600" dirty="0" err="1">
                <a:latin typeface="12롯데마트드림Medium"/>
              </a:rPr>
              <a:t>Oncotarget</a:t>
            </a:r>
            <a:r>
              <a:rPr lang="ko-KR" altLang="en-US" sz="1600" dirty="0">
                <a:latin typeface="12롯데마트드림Medium"/>
              </a:rPr>
              <a:t> 논문에서 진행한  </a:t>
            </a:r>
            <a:r>
              <a:rPr lang="en" altLang="ko-KR" sz="1600" dirty="0">
                <a:latin typeface="12롯데마트드림Medium"/>
              </a:rPr>
              <a:t>CA19_9 + LRG1 + TTR</a:t>
            </a:r>
            <a:r>
              <a:rPr lang="en-US" altLang="ko-KR" sz="1600" dirty="0">
                <a:latin typeface="12롯데마트드림Medium"/>
              </a:rPr>
              <a:t>,</a:t>
            </a:r>
            <a:r>
              <a:rPr lang="ko-KR" altLang="en-US" sz="1600" dirty="0">
                <a:latin typeface="12롯데마트드림Medium"/>
              </a:rPr>
              <a:t> </a:t>
            </a:r>
            <a:r>
              <a:rPr lang="en-US" altLang="ko-KR" sz="1600" dirty="0">
                <a:latin typeface="12롯데마트드림Medium"/>
              </a:rPr>
              <a:t>SVM </a:t>
            </a:r>
            <a:r>
              <a:rPr lang="ko-KR" altLang="en-US" sz="1600" dirty="0">
                <a:latin typeface="12롯데마트드림Medium"/>
              </a:rPr>
              <a:t>방법보다 좋은 </a:t>
            </a:r>
            <a:r>
              <a:rPr lang="en-US" altLang="ko-KR" sz="1600" dirty="0">
                <a:latin typeface="12롯데마트드림Medium"/>
              </a:rPr>
              <a:t>panel 3</a:t>
            </a:r>
            <a:r>
              <a:rPr lang="ko-KR" altLang="en-US" sz="1600" dirty="0">
                <a:latin typeface="12롯데마트드림Medium"/>
              </a:rPr>
              <a:t>개 존재</a:t>
            </a:r>
            <a:r>
              <a:rPr lang="en-US" altLang="ko-KR" sz="1600" dirty="0">
                <a:latin typeface="12롯데마트드림Medium"/>
              </a:rPr>
              <a:t>.</a:t>
            </a:r>
            <a:r>
              <a:rPr lang="ko-KR" altLang="en-US" sz="1600" dirty="0">
                <a:latin typeface="12롯데마트드림Medium"/>
              </a:rPr>
              <a:t> </a:t>
            </a:r>
            <a:r>
              <a:rPr lang="en-US" altLang="ko-KR" sz="1600" dirty="0">
                <a:latin typeface="12롯데마트드림Medium"/>
              </a:rPr>
              <a:t>(AUC</a:t>
            </a:r>
            <a:r>
              <a:rPr lang="ko-KR" altLang="en-US" sz="1600" dirty="0">
                <a:latin typeface="12롯데마트드림Medium"/>
              </a:rPr>
              <a:t> 기준</a:t>
            </a:r>
            <a:r>
              <a:rPr lang="en-US" altLang="ko-KR" sz="1600" dirty="0">
                <a:latin typeface="12롯데마트드림Medium"/>
              </a:rPr>
              <a:t>)</a:t>
            </a:r>
            <a:r>
              <a:rPr lang="ko-KR" altLang="en-US" sz="1600" dirty="0">
                <a:latin typeface="12롯데마트드림Medium"/>
              </a:rPr>
              <a:t> </a:t>
            </a:r>
            <a:endParaRPr lang="en-US" altLang="ko-KR" sz="1600" dirty="0">
              <a:latin typeface="12롯데마트드림Medium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atin typeface="12롯데마트드림Medium"/>
            </a:endParaRPr>
          </a:p>
          <a:p>
            <a:pPr marL="342900" indent="-342900">
              <a:buAutoNum type="arabicPeriod"/>
            </a:pPr>
            <a:endParaRPr lang="en-US" altLang="ko-KR" sz="1600" dirty="0">
              <a:latin typeface="12롯데마트드림Medium"/>
            </a:endParaRPr>
          </a:p>
          <a:p>
            <a:pPr marL="342900" indent="-342900" algn="ctr">
              <a:buAutoNum type="arabicPeriod"/>
            </a:pPr>
            <a:endParaRPr lang="en-US" altLang="ko-KR" sz="1800" dirty="0">
              <a:latin typeface="12롯데마트드림Medium"/>
            </a:endParaRPr>
          </a:p>
          <a:p>
            <a:pPr algn="ctr"/>
            <a:endParaRPr lang="ko-KR" altLang="en-US" sz="4800" dirty="0">
              <a:latin typeface="12롯데마트드림Medium"/>
            </a:endParaRPr>
          </a:p>
        </p:txBody>
      </p:sp>
    </p:spTree>
    <p:extLst>
      <p:ext uri="{BB962C8B-B14F-4D97-AF65-F5344CB8AC3E}">
        <p14:creationId xmlns:p14="http://schemas.microsoft.com/office/powerpoint/2010/main" val="1351219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62625" y="2083234"/>
            <a:ext cx="5117595" cy="1241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67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01 Data structure</a:t>
            </a:r>
          </a:p>
          <a:p>
            <a:endParaRPr lang="en-US" altLang="ko-KR" sz="1867" b="1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1867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02 Analysis Overview</a:t>
            </a:r>
          </a:p>
          <a:p>
            <a:endParaRPr lang="en-US" altLang="ko-KR" sz="1867" b="1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664802" y="3254131"/>
            <a:ext cx="2523448" cy="18162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867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03 Marker Selection</a:t>
            </a:r>
          </a:p>
          <a:p>
            <a:endParaRPr lang="en-US" altLang="ko-KR" sz="1867" b="1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1867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04 Prediction Method</a:t>
            </a:r>
          </a:p>
          <a:p>
            <a:endParaRPr lang="en-US" altLang="ko-KR" sz="1867" b="1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1867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05 Results</a:t>
            </a:r>
          </a:p>
          <a:p>
            <a:endParaRPr lang="en-US" altLang="ko-KR" sz="1867" b="1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662625" y="1440448"/>
            <a:ext cx="723589" cy="30559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b="1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40096" y="1440447"/>
            <a:ext cx="1245956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33" b="1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INDEX</a:t>
            </a:r>
            <a:endParaRPr lang="ko-KR" altLang="en-US" sz="1333" b="1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>
            <a:off x="4383850" y="1440448"/>
            <a:ext cx="289383" cy="305591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b="1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1" name="직각 삼각형 10"/>
          <p:cNvSpPr/>
          <p:nvPr/>
        </p:nvSpPr>
        <p:spPr>
          <a:xfrm rot="16200000" flipH="1">
            <a:off x="4414444" y="1443412"/>
            <a:ext cx="311517" cy="305591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b="1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722999" y="1440447"/>
            <a:ext cx="1797417" cy="3013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b="1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633596" y="5070397"/>
            <a:ext cx="2851291" cy="458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b="1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470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669700" y="2364468"/>
            <a:ext cx="410555" cy="2064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6" name="직각 삼각형 5"/>
          <p:cNvSpPr/>
          <p:nvPr/>
        </p:nvSpPr>
        <p:spPr>
          <a:xfrm>
            <a:off x="5079697" y="2364468"/>
            <a:ext cx="206400" cy="2064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7" name="직각 삼각형 6"/>
          <p:cNvSpPr/>
          <p:nvPr/>
        </p:nvSpPr>
        <p:spPr>
          <a:xfrm rot="16200000" flipH="1">
            <a:off x="5126487" y="2364850"/>
            <a:ext cx="206400" cy="2064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8" name="직사각형 7"/>
          <p:cNvSpPr/>
          <p:nvPr/>
        </p:nvSpPr>
        <p:spPr>
          <a:xfrm>
            <a:off x="5327915" y="2364467"/>
            <a:ext cx="2040244" cy="2057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9" name="TextBox 8"/>
          <p:cNvSpPr txBox="1"/>
          <p:nvPr/>
        </p:nvSpPr>
        <p:spPr>
          <a:xfrm>
            <a:off x="4667529" y="2324587"/>
            <a:ext cx="12459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01</a:t>
            </a:r>
            <a:endParaRPr lang="ko-KR" altLang="en-US" sz="12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F54F11-66A0-4001-8E76-82D44A7BB9F0}"/>
              </a:ext>
            </a:extLst>
          </p:cNvPr>
          <p:cNvSpPr txBox="1"/>
          <p:nvPr/>
        </p:nvSpPr>
        <p:spPr>
          <a:xfrm>
            <a:off x="3047198" y="3017480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Data Structure</a:t>
            </a:r>
          </a:p>
        </p:txBody>
      </p:sp>
    </p:spTree>
    <p:extLst>
      <p:ext uri="{BB962C8B-B14F-4D97-AF65-F5344CB8AC3E}">
        <p14:creationId xmlns:p14="http://schemas.microsoft.com/office/powerpoint/2010/main" val="2944586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31501" y="80464"/>
            <a:ext cx="11905323" cy="960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직사각형 2"/>
          <p:cNvSpPr/>
          <p:nvPr/>
        </p:nvSpPr>
        <p:spPr>
          <a:xfrm>
            <a:off x="131501" y="225136"/>
            <a:ext cx="2496276" cy="4313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4" name="직각 삼각형 3"/>
          <p:cNvSpPr/>
          <p:nvPr/>
        </p:nvSpPr>
        <p:spPr>
          <a:xfrm>
            <a:off x="2627776" y="225133"/>
            <a:ext cx="431395" cy="431395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grpSp>
        <p:nvGrpSpPr>
          <p:cNvPr id="5" name="그룹 4"/>
          <p:cNvGrpSpPr/>
          <p:nvPr/>
        </p:nvGrpSpPr>
        <p:grpSpPr>
          <a:xfrm>
            <a:off x="2688275" y="225128"/>
            <a:ext cx="9348549" cy="431397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213903" y="264017"/>
            <a:ext cx="67143" cy="3404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4753CC-C329-480F-B8F5-FE462A3A8A67}"/>
              </a:ext>
            </a:extLst>
          </p:cNvPr>
          <p:cNvSpPr txBox="1"/>
          <p:nvPr/>
        </p:nvSpPr>
        <p:spPr>
          <a:xfrm>
            <a:off x="270437" y="265734"/>
            <a:ext cx="1824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MRM DL </a:t>
            </a:r>
            <a:r>
              <a:rPr lang="ko-KR" altLang="en-US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분석</a:t>
            </a:r>
            <a:endParaRPr lang="en-US" altLang="ko-KR" sz="16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F8F4E9-5377-47A4-97DA-6CFD027C7408}"/>
              </a:ext>
            </a:extLst>
          </p:cNvPr>
          <p:cNvSpPr txBox="1"/>
          <p:nvPr/>
        </p:nvSpPr>
        <p:spPr>
          <a:xfrm>
            <a:off x="9072332" y="280239"/>
            <a:ext cx="3262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01. Data Structure</a:t>
            </a:r>
            <a:endParaRPr lang="ko-KR" altLang="en-US" sz="14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710285-E786-134B-B548-822FCB1D2017}"/>
              </a:ext>
            </a:extLst>
          </p:cNvPr>
          <p:cNvSpPr txBox="1"/>
          <p:nvPr/>
        </p:nvSpPr>
        <p:spPr>
          <a:xfrm>
            <a:off x="4507640" y="5734041"/>
            <a:ext cx="89171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68 peptides (54 proteins)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14 proteins of 28 multiple peptides </a:t>
            </a:r>
          </a:p>
          <a:p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    </a:t>
            </a:r>
            <a:r>
              <a:rPr lang="en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(2 peptides per each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protein)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+ CA19-9 </a:t>
            </a:r>
            <a:endParaRPr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 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5B84F946-F1B8-3745-BD14-91B2934DD1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611263"/>
              </p:ext>
            </p:extLst>
          </p:nvPr>
        </p:nvGraphicFramePr>
        <p:xfrm>
          <a:off x="990598" y="762000"/>
          <a:ext cx="2768600" cy="5968922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4300">
                  <a:extLst>
                    <a:ext uri="{9D8B030D-6E8A-4147-A177-3AD203B41FA5}">
                      <a16:colId xmlns:a16="http://schemas.microsoft.com/office/drawing/2014/main" val="2165957138"/>
                    </a:ext>
                  </a:extLst>
                </a:gridCol>
                <a:gridCol w="1384300">
                  <a:extLst>
                    <a:ext uri="{9D8B030D-6E8A-4147-A177-3AD203B41FA5}">
                      <a16:colId xmlns:a16="http://schemas.microsoft.com/office/drawing/2014/main" val="984295305"/>
                    </a:ext>
                  </a:extLst>
                </a:gridCol>
              </a:tblGrid>
              <a:tr h="14216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/>
                        <a:t>Peptide</a:t>
                      </a:r>
                      <a:endParaRPr lang="ko-Kore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000" dirty="0"/>
                        <a:t>Gene</a:t>
                      </a:r>
                      <a:endParaRPr lang="ko-Kore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118269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GDIGETGVPGAEGPR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ADIPOQ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496891370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DPTFIPAPIQAK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AGT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623065441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QGIQFYTQLK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ALDH6A1</a:t>
                      </a: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761566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EFGNTLEDK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APOC1</a:t>
                      </a:r>
                    </a:p>
                    <a:p>
                      <a:pPr algn="ctr"/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649384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EWFSETFQK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r>
                        <a:rPr lang="en" sz="105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APOC1</a:t>
                      </a:r>
                      <a:endParaRPr lang="en" sz="105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086119383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VCPFAGILENGAVR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APOH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06463279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ILSGDPYCEK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BTD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032701453"/>
                  </a:ext>
                </a:extLst>
              </a:tr>
              <a:tr h="314882">
                <a:tc>
                  <a:txBody>
                    <a:bodyPr/>
                    <a:lstStyle/>
                    <a:p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LSSGLVTAALYGR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 vMerge="1">
                  <a:txBody>
                    <a:bodyPr/>
                    <a:lstStyle/>
                    <a:p>
                      <a:r>
                        <a:rPr lang="en" sz="105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BTD</a:t>
                      </a:r>
                      <a:endParaRPr lang="en" sz="105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593098107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DYFIATCK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C1R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151444345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TNFDNDIALVR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C1S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3449557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TWYPEVPK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C4BPA</a:t>
                      </a: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9763304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LSLEIEQLELQR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r>
                        <a:rPr lang="en" sz="105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C4BPA</a:t>
                      </a:r>
                      <a:endParaRPr lang="en" sz="105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888726936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ALLAFQESK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C4BPB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760201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NADYSYSVWK</a:t>
                      </a:r>
                      <a:endParaRPr lang="en" sz="1000" b="1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C5</a:t>
                      </a:r>
                    </a:p>
                    <a:p>
                      <a:pPr algn="ctr"/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6008970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GGSASTWLTAFALR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r>
                        <a:rPr lang="en" sz="105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C5</a:t>
                      </a:r>
                      <a:endParaRPr lang="en" sz="105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633729053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TLNICEVGTIR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C6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30096830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VLFYVDSEK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C7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4054295417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EPAVLELEGK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CAP1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775366774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VLDVNDNAPK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CDH11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7150842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GEWVALNPLR</a:t>
                      </a:r>
                      <a:endParaRPr lang="en" sz="1000" b="1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CFH</a:t>
                      </a: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407915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TGESVEFVCK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r>
                        <a:rPr lang="en" sz="105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CFH</a:t>
                      </a:r>
                      <a:endParaRPr lang="en" sz="105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770568668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VFSLQWGEVK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CFI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7618975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TLLSNLEEAK</a:t>
                      </a:r>
                      <a:endParaRPr lang="en" sz="1000" b="1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CLU</a:t>
                      </a: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083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ASSIIDELFQDR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r>
                        <a:rPr lang="en" sz="105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CLU</a:t>
                      </a:r>
                      <a:endParaRPr lang="en" sz="105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4286891400"/>
                  </a:ext>
                </a:extLst>
              </a:tr>
            </a:tbl>
          </a:graphicData>
        </a:graphic>
      </p:graphicFrame>
      <p:graphicFrame>
        <p:nvGraphicFramePr>
          <p:cNvPr id="14" name="표 8">
            <a:extLst>
              <a:ext uri="{FF2B5EF4-FFF2-40B4-BE49-F238E27FC236}">
                <a16:creationId xmlns:a16="http://schemas.microsoft.com/office/drawing/2014/main" id="{ADA8B0F9-93CC-AF4C-8870-CFC29C5058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987795"/>
              </p:ext>
            </p:extLst>
          </p:nvPr>
        </p:nvGraphicFramePr>
        <p:xfrm>
          <a:off x="4813730" y="774700"/>
          <a:ext cx="2768600" cy="4841162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4300">
                  <a:extLst>
                    <a:ext uri="{9D8B030D-6E8A-4147-A177-3AD203B41FA5}">
                      <a16:colId xmlns:a16="http://schemas.microsoft.com/office/drawing/2014/main" val="2165957138"/>
                    </a:ext>
                  </a:extLst>
                </a:gridCol>
                <a:gridCol w="1384300">
                  <a:extLst>
                    <a:ext uri="{9D8B030D-6E8A-4147-A177-3AD203B41FA5}">
                      <a16:colId xmlns:a16="http://schemas.microsoft.com/office/drawing/2014/main" val="984295305"/>
                    </a:ext>
                  </a:extLst>
                </a:gridCol>
              </a:tblGrid>
              <a:tr h="14216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/>
                        <a:t>Peptide</a:t>
                      </a:r>
                      <a:endParaRPr lang="ko-Kore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000" dirty="0"/>
                        <a:t>Gene</a:t>
                      </a:r>
                      <a:endParaRPr lang="ko-Kore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118269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GLPGEVLGAQPGPR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COL4A2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496891370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CDLISIPK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CORO1C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623065441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LSNNALSGLPQGVFGK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CPN2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764761566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VSTLPAITLK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CTSD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07649384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ELLALIQLER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ECM1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086119383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FAVLQENVAWGNGR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FCGBP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806463279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LSFQEFLK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FSTL1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032701453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ASCLYGQLPK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GSTP1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593098107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DGYLFQLLR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HRG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151444345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SPAYTLVWTR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HSPG2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3449557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LLGIETPLPK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ICAM1</a:t>
                      </a: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9763304"/>
                  </a:ext>
                </a:extLst>
              </a:tr>
              <a:tr h="25392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VTLNGVPAQPLGPR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ICAM1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888726936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GLIDLTLDK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IFRD1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1760201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LIQGAPTIR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IGFBP2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396008970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ALAQCAPPPAVCAELVR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IGFBP3</a:t>
                      </a: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633729053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YGQPLPGYTTK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IGFBP3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730096830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IQPSGGTNINEALLR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ITIH2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4295417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LALDNGGLAR</a:t>
                      </a:r>
                      <a:endParaRPr lang="en" sz="1000" b="1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ITIH4</a:t>
                      </a: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5366774"/>
                  </a:ext>
                </a:extLst>
              </a:tr>
              <a:tr h="22852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AGFSWIEVTFK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ITIH4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767150842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DSVTGTLPK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KLKB1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996407915"/>
                  </a:ext>
                </a:extLst>
              </a:tr>
            </a:tbl>
          </a:graphicData>
        </a:graphic>
      </p:graphicFrame>
      <p:graphicFrame>
        <p:nvGraphicFramePr>
          <p:cNvPr id="15" name="표 8">
            <a:extLst>
              <a:ext uri="{FF2B5EF4-FFF2-40B4-BE49-F238E27FC236}">
                <a16:creationId xmlns:a16="http://schemas.microsoft.com/office/drawing/2014/main" id="{48DBA8F6-52EA-534B-AE6B-A11D2905BE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2058191"/>
              </p:ext>
            </p:extLst>
          </p:nvPr>
        </p:nvGraphicFramePr>
        <p:xfrm>
          <a:off x="8636862" y="762000"/>
          <a:ext cx="2768600" cy="58166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84300">
                  <a:extLst>
                    <a:ext uri="{9D8B030D-6E8A-4147-A177-3AD203B41FA5}">
                      <a16:colId xmlns:a16="http://schemas.microsoft.com/office/drawing/2014/main" val="2165957138"/>
                    </a:ext>
                  </a:extLst>
                </a:gridCol>
                <a:gridCol w="1384300">
                  <a:extLst>
                    <a:ext uri="{9D8B030D-6E8A-4147-A177-3AD203B41FA5}">
                      <a16:colId xmlns:a16="http://schemas.microsoft.com/office/drawing/2014/main" val="984295305"/>
                    </a:ext>
                  </a:extLst>
                </a:gridCol>
              </a:tblGrid>
              <a:tr h="14216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/>
                        <a:t>Peptide</a:t>
                      </a:r>
                      <a:endParaRPr lang="ko-Kore-KR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000" dirty="0"/>
                        <a:t>Gene</a:t>
                      </a:r>
                      <a:endParaRPr lang="ko-Kore-KR" altLang="en-US" sz="1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3118269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IVVVTAGVR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LDHB</a:t>
                      </a: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96891370"/>
                  </a:ext>
                </a:extLst>
              </a:tr>
              <a:tr h="22852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GLTSVINQK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LDHB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623065441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DLLLPQPDLR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LRG1</a:t>
                      </a: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4761566"/>
                  </a:ext>
                </a:extLst>
              </a:tr>
              <a:tr h="24122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VAAGAFQGLR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LRG1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07649384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FQASVATPR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MBL2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86119383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ALAPEYAK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P4HB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806463279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GDSVSDSGSDALR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PDCD4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032701453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CDENILWLDYK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PKM2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3098107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NIQSLEVIGK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PPBP</a:t>
                      </a: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1444345"/>
                  </a:ext>
                </a:extLst>
              </a:tr>
              <a:tr h="276938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ICLDPDAPR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PPBP</a:t>
                      </a:r>
                      <a:endParaRPr lang="en" sz="100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623449557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NNLELSTPLK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PROS1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39763304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DTEVLLVGLEPGTR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PTPRJ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888726936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CINQLLCK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SEPP1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51760201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GFQQLLQELNQPR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SERPINA5(IPSP)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6008970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VAEGTQVLELPFK</a:t>
                      </a:r>
                      <a:endParaRPr lang="en" sz="1000" b="1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SERPINC1</a:t>
                      </a: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3729053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IEDGFSLK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SERPINC1</a:t>
                      </a:r>
                      <a:endParaRPr lang="en" sz="100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730096830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FLEQECNVLPLK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SFTPB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4295417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VTGVVLFR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SOD3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775366774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NVLVTLYER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SPARC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7150842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 b="1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GFLLLASLR</a:t>
                      </a:r>
                      <a:endParaRPr lang="en" sz="1000" b="1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" sz="1000" b="1" dirty="0">
                        <a:solidFill>
                          <a:srgbClr val="000000"/>
                        </a:solidFill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  <a:p>
                      <a:pPr algn="ctr"/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THBS1</a:t>
                      </a:r>
                    </a:p>
                  </a:txBody>
                  <a:tcPr marL="38100" marR="38100" marT="38100" marB="3810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6407915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r>
                        <a:rPr lang="en" sz="1000" b="1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TIVTTLQDSIR</a:t>
                      </a:r>
                      <a:endParaRPr lang="en" sz="1000" b="1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THBS1</a:t>
                      </a:r>
                      <a:endParaRPr lang="en" sz="100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770568668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AADDTWEPFASGK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TTR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47618975"/>
                  </a:ext>
                </a:extLst>
              </a:tr>
              <a:tr h="142162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CMPTFQFFK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TXN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23083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" sz="100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ILLAELEQLK</a:t>
                      </a:r>
                      <a:endParaRPr lang="en" sz="100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000" dirty="0">
                          <a:solidFill>
                            <a:srgbClr val="000000"/>
                          </a:solidFill>
                          <a:effectLst/>
                          <a:latin typeface="Apple SD Gothic Neo" panose="02000300000000000000" pitchFamily="2" charset="-127"/>
                          <a:ea typeface="Apple SD Gothic Neo" panose="02000300000000000000" pitchFamily="2" charset="-127"/>
                        </a:rPr>
                        <a:t>VIM</a:t>
                      </a:r>
                      <a:endParaRPr lang="en" sz="1000" dirty="0">
                        <a:effectLst/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42868914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779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31501" y="80464"/>
            <a:ext cx="11905323" cy="960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직사각형 2"/>
          <p:cNvSpPr/>
          <p:nvPr/>
        </p:nvSpPr>
        <p:spPr>
          <a:xfrm>
            <a:off x="131501" y="225136"/>
            <a:ext cx="2496276" cy="4313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4" name="직각 삼각형 3"/>
          <p:cNvSpPr/>
          <p:nvPr/>
        </p:nvSpPr>
        <p:spPr>
          <a:xfrm>
            <a:off x="2627776" y="225133"/>
            <a:ext cx="431395" cy="431395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grpSp>
        <p:nvGrpSpPr>
          <p:cNvPr id="5" name="그룹 4"/>
          <p:cNvGrpSpPr/>
          <p:nvPr/>
        </p:nvGrpSpPr>
        <p:grpSpPr>
          <a:xfrm>
            <a:off x="2688275" y="225128"/>
            <a:ext cx="9348549" cy="431397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213903" y="264017"/>
            <a:ext cx="67143" cy="3404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4753CC-C329-480F-B8F5-FE462A3A8A67}"/>
              </a:ext>
            </a:extLst>
          </p:cNvPr>
          <p:cNvSpPr txBox="1"/>
          <p:nvPr/>
        </p:nvSpPr>
        <p:spPr>
          <a:xfrm>
            <a:off x="270437" y="265734"/>
            <a:ext cx="1824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MRM DL </a:t>
            </a:r>
            <a:r>
              <a:rPr lang="ko-KR" altLang="en-US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분석</a:t>
            </a:r>
            <a:endParaRPr lang="en-US" altLang="ko-KR" sz="16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710285-E786-134B-B548-822FCB1D2017}"/>
              </a:ext>
            </a:extLst>
          </p:cNvPr>
          <p:cNvSpPr txBox="1"/>
          <p:nvPr/>
        </p:nvSpPr>
        <p:spPr>
          <a:xfrm>
            <a:off x="2259740" y="5978212"/>
            <a:ext cx="8917154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Type: PC(Pancreatic Cancer) / OC(Other Cancer) / PB(Pancreatic Benign) / NL(Normal)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현재 데이터는 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Pancreatic Cancer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 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stage 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구분이 없다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 </a:t>
            </a:r>
          </a:p>
        </p:txBody>
      </p:sp>
      <p:pic>
        <p:nvPicPr>
          <p:cNvPr id="13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B3F67C1D-1CE4-8E4D-A457-3D6DBE36F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6701" y="760285"/>
            <a:ext cx="6301268" cy="5232371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6C3D600A-27ED-AB49-B37B-CD51BECFC0CC}"/>
              </a:ext>
            </a:extLst>
          </p:cNvPr>
          <p:cNvSpPr/>
          <p:nvPr/>
        </p:nvSpPr>
        <p:spPr>
          <a:xfrm>
            <a:off x="5969001" y="1017810"/>
            <a:ext cx="3146652" cy="490634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E0D599-BA00-6E42-99E7-48A614BBFB70}"/>
              </a:ext>
            </a:extLst>
          </p:cNvPr>
          <p:cNvSpPr txBox="1"/>
          <p:nvPr/>
        </p:nvSpPr>
        <p:spPr>
          <a:xfrm>
            <a:off x="9072332" y="280239"/>
            <a:ext cx="3262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01. Data Structure</a:t>
            </a:r>
            <a:endParaRPr lang="ko-KR" altLang="en-US" sz="14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170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31501" y="80464"/>
            <a:ext cx="11905323" cy="960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직사각형 2"/>
          <p:cNvSpPr/>
          <p:nvPr/>
        </p:nvSpPr>
        <p:spPr>
          <a:xfrm>
            <a:off x="131501" y="225136"/>
            <a:ext cx="2496276" cy="4313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4" name="직각 삼각형 3"/>
          <p:cNvSpPr/>
          <p:nvPr/>
        </p:nvSpPr>
        <p:spPr>
          <a:xfrm>
            <a:off x="2627776" y="225133"/>
            <a:ext cx="431395" cy="431395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grpSp>
        <p:nvGrpSpPr>
          <p:cNvPr id="5" name="그룹 4"/>
          <p:cNvGrpSpPr/>
          <p:nvPr/>
        </p:nvGrpSpPr>
        <p:grpSpPr>
          <a:xfrm>
            <a:off x="2688275" y="225128"/>
            <a:ext cx="9348549" cy="431397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213903" y="264017"/>
            <a:ext cx="67143" cy="3404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4753CC-C329-480F-B8F5-FE462A3A8A67}"/>
              </a:ext>
            </a:extLst>
          </p:cNvPr>
          <p:cNvSpPr txBox="1"/>
          <p:nvPr/>
        </p:nvSpPr>
        <p:spPr>
          <a:xfrm>
            <a:off x="270437" y="265734"/>
            <a:ext cx="1824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MRM DL </a:t>
            </a:r>
            <a:r>
              <a:rPr lang="ko-KR" altLang="en-US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분석</a:t>
            </a:r>
            <a:endParaRPr lang="en-US" altLang="ko-KR" sz="16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30" pitchFamily="18" charset="-127"/>
              <a:ea typeface="-윤고딕330" pitchFamily="18" charset="-127"/>
            </a:endParaRPr>
          </a:p>
        </p:txBody>
      </p:sp>
      <p:graphicFrame>
        <p:nvGraphicFramePr>
          <p:cNvPr id="8" name="표 10">
            <a:extLst>
              <a:ext uri="{FF2B5EF4-FFF2-40B4-BE49-F238E27FC236}">
                <a16:creationId xmlns:a16="http://schemas.microsoft.com/office/drawing/2014/main" id="{5D109D68-0F75-1D49-8811-AB246E5ABD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3862583"/>
              </p:ext>
            </p:extLst>
          </p:nvPr>
        </p:nvGraphicFramePr>
        <p:xfrm>
          <a:off x="2003170" y="818911"/>
          <a:ext cx="7858273" cy="4842128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621049">
                  <a:extLst>
                    <a:ext uri="{9D8B030D-6E8A-4147-A177-3AD203B41FA5}">
                      <a16:colId xmlns:a16="http://schemas.microsoft.com/office/drawing/2014/main" val="3974869035"/>
                    </a:ext>
                  </a:extLst>
                </a:gridCol>
                <a:gridCol w="891032">
                  <a:extLst>
                    <a:ext uri="{9D8B030D-6E8A-4147-A177-3AD203B41FA5}">
                      <a16:colId xmlns:a16="http://schemas.microsoft.com/office/drawing/2014/main" val="4112883081"/>
                    </a:ext>
                  </a:extLst>
                </a:gridCol>
                <a:gridCol w="891032">
                  <a:extLst>
                    <a:ext uri="{9D8B030D-6E8A-4147-A177-3AD203B41FA5}">
                      <a16:colId xmlns:a16="http://schemas.microsoft.com/office/drawing/2014/main" val="433406409"/>
                    </a:ext>
                  </a:extLst>
                </a:gridCol>
                <a:gridCol w="891032">
                  <a:extLst>
                    <a:ext uri="{9D8B030D-6E8A-4147-A177-3AD203B41FA5}">
                      <a16:colId xmlns:a16="http://schemas.microsoft.com/office/drawing/2014/main" val="1085092098"/>
                    </a:ext>
                  </a:extLst>
                </a:gridCol>
                <a:gridCol w="891032">
                  <a:extLst>
                    <a:ext uri="{9D8B030D-6E8A-4147-A177-3AD203B41FA5}">
                      <a16:colId xmlns:a16="http://schemas.microsoft.com/office/drawing/2014/main" val="4093998136"/>
                    </a:ext>
                  </a:extLst>
                </a:gridCol>
                <a:gridCol w="891032">
                  <a:extLst>
                    <a:ext uri="{9D8B030D-6E8A-4147-A177-3AD203B41FA5}">
                      <a16:colId xmlns:a16="http://schemas.microsoft.com/office/drawing/2014/main" val="2024963595"/>
                    </a:ext>
                  </a:extLst>
                </a:gridCol>
                <a:gridCol w="891032">
                  <a:extLst>
                    <a:ext uri="{9D8B030D-6E8A-4147-A177-3AD203B41FA5}">
                      <a16:colId xmlns:a16="http://schemas.microsoft.com/office/drawing/2014/main" val="2071774732"/>
                    </a:ext>
                  </a:extLst>
                </a:gridCol>
                <a:gridCol w="891032">
                  <a:extLst>
                    <a:ext uri="{9D8B030D-6E8A-4147-A177-3AD203B41FA5}">
                      <a16:colId xmlns:a16="http://schemas.microsoft.com/office/drawing/2014/main" val="3272620962"/>
                    </a:ext>
                  </a:extLst>
                </a:gridCol>
              </a:tblGrid>
              <a:tr h="29777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Sample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Clinics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Total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Training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Test 1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Test 2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Test 3</a:t>
                      </a:r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100" dirty="0"/>
                        <a:t>Test 4</a:t>
                      </a:r>
                      <a:endParaRPr lang="ko-Kore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029800"/>
                  </a:ext>
                </a:extLst>
              </a:tr>
              <a:tr h="324597">
                <a:tc rowSpan="6">
                  <a:txBody>
                    <a:bodyPr/>
                    <a:lstStyle/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r>
                        <a:rPr lang="en-US" altLang="ko-Kore-KR" sz="1200" dirty="0"/>
                        <a:t>Pancreatic cancer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Total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200" dirty="0"/>
                        <a:t>399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319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80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80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80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25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424590"/>
                  </a:ext>
                </a:extLst>
              </a:tr>
              <a:tr h="324597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AMC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7</a:t>
                      </a:r>
                      <a:r>
                        <a:rPr lang="en-US" altLang="ko-KR" sz="1200" dirty="0"/>
                        <a:t>5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60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15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15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15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6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386667"/>
                  </a:ext>
                </a:extLst>
              </a:tr>
              <a:tr h="324597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NCC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128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102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26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26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26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6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189401"/>
                  </a:ext>
                </a:extLst>
              </a:tr>
              <a:tr h="324597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SMC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100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80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5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7577356"/>
                  </a:ext>
                </a:extLst>
              </a:tr>
              <a:tr h="324597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SNUH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50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40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3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329428"/>
                  </a:ext>
                </a:extLst>
              </a:tr>
              <a:tr h="324597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YMC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46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37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5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341306"/>
                  </a:ext>
                </a:extLst>
              </a:tr>
              <a:tr h="32459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Other cancer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SNUH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149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149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0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439896"/>
                  </a:ext>
                </a:extLst>
              </a:tr>
              <a:tr h="324597">
                <a:tc rowSpan="5">
                  <a:txBody>
                    <a:bodyPr/>
                    <a:lstStyle/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endParaRPr lang="en-US" altLang="ko-Kore-KR" sz="1200" dirty="0"/>
                    </a:p>
                    <a:p>
                      <a:pPr algn="ctr"/>
                      <a:r>
                        <a:rPr lang="en-US" altLang="ko-Kore-KR" sz="1200" dirty="0"/>
                        <a:t>Pancreatic benign </a:t>
                      </a:r>
                    </a:p>
                    <a:p>
                      <a:pPr algn="ctr"/>
                      <a:r>
                        <a:rPr lang="en-US" altLang="ko-Kore-KR" sz="1200" dirty="0"/>
                        <a:t>disease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Total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109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88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21</a:t>
                      </a:r>
                      <a:endParaRPr lang="ko-Kore-KR" altLang="en-US" sz="1200" dirty="0"/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21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21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67677"/>
                  </a:ext>
                </a:extLst>
              </a:tr>
              <a:tr h="324597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AMC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47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38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9</a:t>
                      </a:r>
                      <a:endParaRPr lang="ko-Kore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9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6039118"/>
                  </a:ext>
                </a:extLst>
              </a:tr>
              <a:tr h="324597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SMC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30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24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6</a:t>
                      </a:r>
                      <a:endParaRPr lang="ko-Kore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6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6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5434960"/>
                  </a:ext>
                </a:extLst>
              </a:tr>
              <a:tr h="324597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SNUH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5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4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</a:t>
                      </a:r>
                      <a:endParaRPr lang="ko-Kore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985370"/>
                  </a:ext>
                </a:extLst>
              </a:tr>
              <a:tr h="324597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YMC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27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22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5</a:t>
                      </a:r>
                      <a:endParaRPr lang="ko-Kore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5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5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3582112"/>
                  </a:ext>
                </a:extLst>
              </a:tr>
              <a:tr h="324597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Normal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SNUH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349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279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70</a:t>
                      </a:r>
                      <a:endParaRPr lang="ko-Kore-KR" altLang="en-US" sz="12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0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70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1907082"/>
                  </a:ext>
                </a:extLst>
              </a:tr>
              <a:tr h="324597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Total</a:t>
                      </a:r>
                      <a:endParaRPr lang="ko-Kore-KR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1006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686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171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229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101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116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038112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A9B5BA59-843D-AC41-B0D2-5A7D4E1A27AD}"/>
              </a:ext>
            </a:extLst>
          </p:cNvPr>
          <p:cNvSpPr/>
          <p:nvPr/>
        </p:nvSpPr>
        <p:spPr>
          <a:xfrm>
            <a:off x="3349775" y="5823429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4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Test1: PDAC vs Control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4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Test2: PDAC vs Other Cancer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4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Test3: PDAC vs Pancreatic Benign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ore-KR" sz="1400" dirty="0">
                <a:latin typeface="Apple SD Gothic Neo Medium" panose="02000300000000000000" pitchFamily="2" charset="-127"/>
                <a:ea typeface="Apple SD Gothic Neo Medium" panose="02000300000000000000" pitchFamily="2" charset="-127"/>
              </a:rPr>
              <a:t>Test4: PDAC (low CA19-9) vs Control (Pancreatic Benign + Normal)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831AF3-BD84-6E49-9174-A23ED11A476B}"/>
              </a:ext>
            </a:extLst>
          </p:cNvPr>
          <p:cNvSpPr txBox="1"/>
          <p:nvPr/>
        </p:nvSpPr>
        <p:spPr>
          <a:xfrm>
            <a:off x="9072332" y="280239"/>
            <a:ext cx="3262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01. Data Structure</a:t>
            </a:r>
            <a:endParaRPr lang="ko-KR" altLang="en-US" sz="14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7558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669700" y="2364468"/>
            <a:ext cx="410555" cy="2064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6" name="직각 삼각형 5"/>
          <p:cNvSpPr/>
          <p:nvPr/>
        </p:nvSpPr>
        <p:spPr>
          <a:xfrm>
            <a:off x="5079697" y="2364468"/>
            <a:ext cx="206400" cy="2064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7" name="직각 삼각형 6"/>
          <p:cNvSpPr/>
          <p:nvPr/>
        </p:nvSpPr>
        <p:spPr>
          <a:xfrm rot="16200000" flipH="1">
            <a:off x="5126487" y="2364850"/>
            <a:ext cx="206400" cy="2064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8" name="직사각형 7"/>
          <p:cNvSpPr/>
          <p:nvPr/>
        </p:nvSpPr>
        <p:spPr>
          <a:xfrm>
            <a:off x="5327915" y="2364467"/>
            <a:ext cx="2040244" cy="2057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9" name="TextBox 8"/>
          <p:cNvSpPr txBox="1"/>
          <p:nvPr/>
        </p:nvSpPr>
        <p:spPr>
          <a:xfrm>
            <a:off x="4667529" y="2324587"/>
            <a:ext cx="12459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02</a:t>
            </a:r>
            <a:endParaRPr lang="ko-KR" altLang="en-US" sz="12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F54F11-66A0-4001-8E76-82D44A7BB9F0}"/>
              </a:ext>
            </a:extLst>
          </p:cNvPr>
          <p:cNvSpPr txBox="1"/>
          <p:nvPr/>
        </p:nvSpPr>
        <p:spPr>
          <a:xfrm>
            <a:off x="3047198" y="3017480"/>
            <a:ext cx="6097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Analysis Overview</a:t>
            </a:r>
          </a:p>
        </p:txBody>
      </p:sp>
    </p:spTree>
    <p:extLst>
      <p:ext uri="{BB962C8B-B14F-4D97-AF65-F5344CB8AC3E}">
        <p14:creationId xmlns:p14="http://schemas.microsoft.com/office/powerpoint/2010/main" val="227437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31501" y="80464"/>
            <a:ext cx="11905323" cy="9601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3" name="직사각형 2"/>
          <p:cNvSpPr/>
          <p:nvPr/>
        </p:nvSpPr>
        <p:spPr>
          <a:xfrm>
            <a:off x="131501" y="225136"/>
            <a:ext cx="2496276" cy="43139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4" name="직각 삼각형 3"/>
          <p:cNvSpPr/>
          <p:nvPr/>
        </p:nvSpPr>
        <p:spPr>
          <a:xfrm>
            <a:off x="2627776" y="225133"/>
            <a:ext cx="431395" cy="431395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grpSp>
        <p:nvGrpSpPr>
          <p:cNvPr id="5" name="그룹 4"/>
          <p:cNvGrpSpPr/>
          <p:nvPr/>
        </p:nvGrpSpPr>
        <p:grpSpPr>
          <a:xfrm>
            <a:off x="2688275" y="225128"/>
            <a:ext cx="9348549" cy="431397"/>
            <a:chOff x="2016206" y="168846"/>
            <a:chExt cx="7011412" cy="323548"/>
          </a:xfrm>
        </p:grpSpPr>
        <p:sp>
          <p:nvSpPr>
            <p:cNvPr id="6" name="직사각형 5"/>
            <p:cNvSpPr/>
            <p:nvPr/>
          </p:nvSpPr>
          <p:spPr>
            <a:xfrm flipH="1" flipV="1">
              <a:off x="2339752" y="168846"/>
              <a:ext cx="6687866" cy="32354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2016206" y="168848"/>
              <a:ext cx="323546" cy="323546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213903" y="264017"/>
            <a:ext cx="67143" cy="3404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4753CC-C329-480F-B8F5-FE462A3A8A67}"/>
              </a:ext>
            </a:extLst>
          </p:cNvPr>
          <p:cNvSpPr txBox="1"/>
          <p:nvPr/>
        </p:nvSpPr>
        <p:spPr>
          <a:xfrm>
            <a:off x="270437" y="265734"/>
            <a:ext cx="18242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MRM DL </a:t>
            </a:r>
            <a:r>
              <a:rPr lang="ko-KR" altLang="en-US" sz="16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30" pitchFamily="18" charset="-127"/>
                <a:ea typeface="-윤고딕330" pitchFamily="18" charset="-127"/>
              </a:rPr>
              <a:t>분석</a:t>
            </a:r>
            <a:endParaRPr lang="en-US" altLang="ko-KR" sz="16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30" pitchFamily="18" charset="-127"/>
              <a:ea typeface="-윤고딕330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CD38B48-E9B0-9F42-89B9-EC30E666CF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307"/>
          <a:stretch/>
        </p:blipFill>
        <p:spPr>
          <a:xfrm>
            <a:off x="1009665" y="1215241"/>
            <a:ext cx="4398373" cy="48898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D73A77-8C07-FF4E-BD39-495FD7184A0E}"/>
              </a:ext>
            </a:extLst>
          </p:cNvPr>
          <p:cNvSpPr txBox="1"/>
          <p:nvPr/>
        </p:nvSpPr>
        <p:spPr>
          <a:xfrm>
            <a:off x="1435814" y="2211854"/>
            <a:ext cx="1190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b="1" dirty="0">
                <a:solidFill>
                  <a:srgbClr val="FF0000"/>
                </a:solidFill>
              </a:rPr>
              <a:t>Test 1</a:t>
            </a:r>
            <a:endParaRPr kumimoji="1" lang="ko-Kore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B3DDA4C-EFFF-4C45-BE98-7E68D42C1985}"/>
              </a:ext>
            </a:extLst>
          </p:cNvPr>
          <p:cNvSpPr txBox="1"/>
          <p:nvPr/>
        </p:nvSpPr>
        <p:spPr>
          <a:xfrm>
            <a:off x="1435814" y="3956805"/>
            <a:ext cx="1190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b="1" dirty="0">
                <a:solidFill>
                  <a:srgbClr val="FF0000"/>
                </a:solidFill>
              </a:rPr>
              <a:t>Test 2</a:t>
            </a:r>
            <a:endParaRPr kumimoji="1" lang="ko-Kore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1A0737-04F7-914A-BB12-A91876FB997E}"/>
              </a:ext>
            </a:extLst>
          </p:cNvPr>
          <p:cNvSpPr txBox="1"/>
          <p:nvPr/>
        </p:nvSpPr>
        <p:spPr>
          <a:xfrm>
            <a:off x="1435814" y="4868551"/>
            <a:ext cx="1190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b="1" dirty="0">
                <a:solidFill>
                  <a:srgbClr val="FF0000"/>
                </a:solidFill>
              </a:rPr>
              <a:t>Test 3</a:t>
            </a:r>
            <a:endParaRPr kumimoji="1" lang="ko-Kore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68D732-1EA1-114F-98FF-62995EDA3A2A}"/>
              </a:ext>
            </a:extLst>
          </p:cNvPr>
          <p:cNvSpPr txBox="1"/>
          <p:nvPr/>
        </p:nvSpPr>
        <p:spPr>
          <a:xfrm>
            <a:off x="1435814" y="5644854"/>
            <a:ext cx="1190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b="1" dirty="0">
                <a:solidFill>
                  <a:srgbClr val="FF0000"/>
                </a:solidFill>
              </a:rPr>
              <a:t>Test 4</a:t>
            </a:r>
            <a:endParaRPr kumimoji="1" lang="ko-Kore-KR" altLang="en-US" sz="1200" b="1" dirty="0">
              <a:solidFill>
                <a:srgbClr val="FF0000"/>
              </a:solidFill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65A7892D-6F3D-E948-BD6B-F071023CDC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05" r="38081" b="93466"/>
          <a:stretch/>
        </p:blipFill>
        <p:spPr>
          <a:xfrm>
            <a:off x="1071602" y="3520589"/>
            <a:ext cx="4414457" cy="89418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749A7D07-F233-E341-9680-5B8FE9DF19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860" t="6720" r="15406" b="90010"/>
          <a:stretch/>
        </p:blipFill>
        <p:spPr>
          <a:xfrm>
            <a:off x="4184308" y="1529724"/>
            <a:ext cx="1411862" cy="161012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72D4B05C-F613-F946-AA5A-FAD38CEF60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05" r="38081" b="93466"/>
          <a:stretch/>
        </p:blipFill>
        <p:spPr>
          <a:xfrm>
            <a:off x="1015484" y="2659068"/>
            <a:ext cx="4414457" cy="89418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DC30FC94-3D7C-3F4F-8B99-6CF5689536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05" r="38081" b="93466"/>
          <a:stretch/>
        </p:blipFill>
        <p:spPr>
          <a:xfrm>
            <a:off x="1039557" y="4425315"/>
            <a:ext cx="4414457" cy="89418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32808F4B-B72F-EF4C-9024-7D2CD86F34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05" r="38081" b="93466"/>
          <a:stretch/>
        </p:blipFill>
        <p:spPr>
          <a:xfrm>
            <a:off x="1039557" y="5299341"/>
            <a:ext cx="4414457" cy="89418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CA812654-498F-294A-AD95-1D0A302F06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05" r="38081" b="93466"/>
          <a:stretch/>
        </p:blipFill>
        <p:spPr>
          <a:xfrm>
            <a:off x="1039557" y="6075644"/>
            <a:ext cx="4414457" cy="8941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9D24B2CF-9A20-4440-BE9C-74073A18EA05}"/>
              </a:ext>
            </a:extLst>
          </p:cNvPr>
          <p:cNvSpPr/>
          <p:nvPr/>
        </p:nvSpPr>
        <p:spPr>
          <a:xfrm>
            <a:off x="5880163" y="2521388"/>
            <a:ext cx="5934181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The sensitivity and specificity 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 </a:t>
            </a:r>
            <a:r>
              <a:rPr lang="en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cutoff value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는 </a:t>
            </a:r>
            <a:r>
              <a:rPr lang="en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training set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에서 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specificity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 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0.9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가 되게 하는 값으로 고정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(</a:t>
            </a:r>
            <a:r>
              <a:rPr lang="en-US" altLang="ko-KR" sz="1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Oncotarget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" altLang="ko-Kore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lang="en-US" altLang="ko-Kore-KR" sz="1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Oncotarget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에선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DeLong’s test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로 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AUC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계산</a:t>
            </a:r>
            <a:endParaRPr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본 분석에서는 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python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에서 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Empirical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AUC</a:t>
            </a:r>
            <a:r>
              <a:rPr lang="ko-KR" altLang="en-US" sz="1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를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구해주는 </a:t>
            </a:r>
            <a:endParaRPr lang="en-US" altLang="ko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     </a:t>
            </a:r>
            <a:r>
              <a:rPr lang="en" altLang="ko-Kore-KR" sz="16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sklear</a:t>
            </a:r>
            <a:r>
              <a:rPr lang="en-US" altLang="ko-Kore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n package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의 </a:t>
            </a:r>
            <a:r>
              <a: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method</a:t>
            </a:r>
            <a:r>
              <a:rPr lang="ko-KR" altLang="en-US" sz="16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사용</a:t>
            </a:r>
            <a:endParaRPr lang="en" altLang="ko-Kore-KR" sz="16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698B98-59E8-FE41-A45A-DD72A4594EC1}"/>
              </a:ext>
            </a:extLst>
          </p:cNvPr>
          <p:cNvSpPr txBox="1"/>
          <p:nvPr/>
        </p:nvSpPr>
        <p:spPr>
          <a:xfrm>
            <a:off x="9072332" y="280239"/>
            <a:ext cx="3262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40" pitchFamily="18" charset="-127"/>
                <a:ea typeface="-윤고딕340" pitchFamily="18" charset="-127"/>
              </a:rPr>
              <a:t>02. Analysis Overview</a:t>
            </a:r>
            <a:endParaRPr lang="ko-KR" altLang="en-US" sz="1400" dirty="0">
              <a:ln>
                <a:solidFill>
                  <a:schemeClr val="tx1">
                    <a:lumMod val="65000"/>
                    <a:lumOff val="35000"/>
                    <a:alpha val="1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8338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669700" y="2364468"/>
            <a:ext cx="410555" cy="2064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6" name="직각 삼각형 5"/>
          <p:cNvSpPr/>
          <p:nvPr/>
        </p:nvSpPr>
        <p:spPr>
          <a:xfrm>
            <a:off x="5079697" y="2364468"/>
            <a:ext cx="206400" cy="206400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7" name="직각 삼각형 6"/>
          <p:cNvSpPr/>
          <p:nvPr/>
        </p:nvSpPr>
        <p:spPr>
          <a:xfrm rot="16200000" flipH="1">
            <a:off x="5126487" y="2364850"/>
            <a:ext cx="206400" cy="206400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8" name="직사각형 7"/>
          <p:cNvSpPr/>
          <p:nvPr/>
        </p:nvSpPr>
        <p:spPr>
          <a:xfrm>
            <a:off x="5327915" y="2364467"/>
            <a:ext cx="2040244" cy="2057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9" name="TextBox 8"/>
          <p:cNvSpPr txBox="1"/>
          <p:nvPr/>
        </p:nvSpPr>
        <p:spPr>
          <a:xfrm>
            <a:off x="4667529" y="2324587"/>
            <a:ext cx="12459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bg1">
                      <a:lumMod val="95000"/>
                      <a:alpha val="1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-윤고딕350" pitchFamily="18" charset="-127"/>
                <a:ea typeface="-윤고딕350" pitchFamily="18" charset="-127"/>
              </a:rPr>
              <a:t>03</a:t>
            </a:r>
            <a:endParaRPr lang="ko-KR" altLang="en-US" sz="1200" dirty="0">
              <a:ln>
                <a:solidFill>
                  <a:schemeClr val="bg1">
                    <a:lumMod val="95000"/>
                    <a:alpha val="1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-윤고딕350" pitchFamily="18" charset="-127"/>
              <a:ea typeface="-윤고딕35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F54F11-66A0-4001-8E76-82D44A7BB9F0}"/>
              </a:ext>
            </a:extLst>
          </p:cNvPr>
          <p:cNvSpPr txBox="1"/>
          <p:nvPr/>
        </p:nvSpPr>
        <p:spPr>
          <a:xfrm>
            <a:off x="2864683" y="2890391"/>
            <a:ext cx="609760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Marker Selection </a:t>
            </a:r>
          </a:p>
          <a:p>
            <a:pPr algn="ctr"/>
            <a:r>
              <a:rPr lang="en-US" altLang="ko-KR" sz="3200" b="1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12롯데마트드림Medium"/>
                <a:ea typeface="-윤고딕340" panose="02030504000101010101" pitchFamily="18" charset="-127"/>
              </a:rPr>
              <a:t>Using ML feature importance</a:t>
            </a:r>
          </a:p>
        </p:txBody>
      </p:sp>
    </p:spTree>
    <p:extLst>
      <p:ext uri="{BB962C8B-B14F-4D97-AF65-F5344CB8AC3E}">
        <p14:creationId xmlns:p14="http://schemas.microsoft.com/office/powerpoint/2010/main" val="277945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1573</TotalTime>
  <Words>1017</Words>
  <Application>Microsoft Macintosh PowerPoint</Application>
  <PresentationFormat>와이드스크린</PresentationFormat>
  <Paragraphs>403</Paragraphs>
  <Slides>13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-윤고딕330</vt:lpstr>
      <vt:lpstr>-윤고딕340</vt:lpstr>
      <vt:lpstr>-윤고딕350</vt:lpstr>
      <vt:lpstr>12롯데마트드림Medium</vt:lpstr>
      <vt:lpstr>Apple SD Gothic Neo</vt:lpstr>
      <vt:lpstr>Apple SD Gothic Neo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정인</dc:creator>
  <cp:lastModifiedBy>Microsoft Office User</cp:lastModifiedBy>
  <cp:revision>16</cp:revision>
  <dcterms:created xsi:type="dcterms:W3CDTF">2021-07-25T23:13:45Z</dcterms:created>
  <dcterms:modified xsi:type="dcterms:W3CDTF">2021-09-05T12:50:03Z</dcterms:modified>
</cp:coreProperties>
</file>

<file path=docProps/thumbnail.jpeg>
</file>